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FFAE6_AF3FA751.xml" ContentType="application/vnd.ms-powerpoint.comments+xml"/>
  <Override PartName="/ppt/comments/modernComment_7FFFFAE4_CE4C94D5.xml" ContentType="application/vnd.ms-powerpoint.comments+xml"/>
  <Override PartName="/ppt/notesSlides/notesSlide4.xml" ContentType="application/vnd.openxmlformats-officedocument.presentationml.notesSlide+xml"/>
  <Override PartName="/ppt/comments/modernComment_7FFFFADE_5B1108F5.xml" ContentType="application/vnd.ms-powerpoint.comments+xml"/>
  <Override PartName="/ppt/comments/modernComment_7FFFFAE5_B728A88C.xml" ContentType="application/vnd.ms-powerpoint.comments+xml"/>
  <Override PartName="/ppt/comments/modernComment_7FFFFAE8_B37EE04C.xml" ContentType="application/vnd.ms-powerpoint.comments+xml"/>
  <Override PartName="/ppt/notesSlides/notesSlide5.xml" ContentType="application/vnd.openxmlformats-officedocument.presentationml.notesSlide+xml"/>
  <Override PartName="/ppt/comments/modernComment_7FFFFACF_FCC8A80A.xml" ContentType="application/vnd.ms-powerpoint.comments+xml"/>
  <Override PartName="/ppt/notesSlides/notesSlide6.xml" ContentType="application/vnd.openxmlformats-officedocument.presentationml.notesSlide+xml"/>
  <Override PartName="/ppt/comments/modernComment_7FFFFADF_91E46505.xml" ContentType="application/vnd.ms-powerpoint.comments+xml"/>
  <Override PartName="/ppt/comments/modernComment_7FFFFAD8_3C63BE77.xml" ContentType="application/vnd.ms-powerpoint.comments+xml"/>
  <Override PartName="/ppt/comments/modernComment_7FFFFAD9_DF975C0E.xml" ContentType="application/vnd.ms-powerpoint.comments+xml"/>
  <Override PartName="/ppt/comments/modernComment_7FFFFAE2_460F3C22.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60" r:id="rId4"/>
  </p:sldMasterIdLst>
  <p:notesMasterIdLst>
    <p:notesMasterId r:id="rId25"/>
  </p:notesMasterIdLst>
  <p:handoutMasterIdLst>
    <p:handoutMasterId r:id="rId26"/>
  </p:handoutMasterIdLst>
  <p:sldIdLst>
    <p:sldId id="259" r:id="rId5"/>
    <p:sldId id="2147482333" r:id="rId6"/>
    <p:sldId id="2147482331" r:id="rId7"/>
    <p:sldId id="2147482337" r:id="rId8"/>
    <p:sldId id="2147482336" r:id="rId9"/>
    <p:sldId id="2147482342" r:id="rId10"/>
    <p:sldId id="2147482340" r:id="rId11"/>
    <p:sldId id="2147482334" r:id="rId12"/>
    <p:sldId id="2147482341" r:id="rId13"/>
    <p:sldId id="2147482344" r:id="rId14"/>
    <p:sldId id="2147482319" r:id="rId15"/>
    <p:sldId id="2147482335" r:id="rId16"/>
    <p:sldId id="2147482327" r:id="rId17"/>
    <p:sldId id="2147482328" r:id="rId18"/>
    <p:sldId id="2147482329" r:id="rId19"/>
    <p:sldId id="2147482338" r:id="rId20"/>
    <p:sldId id="2147482321" r:id="rId21"/>
    <p:sldId id="2147482325" r:id="rId22"/>
    <p:sldId id="2147482322" r:id="rId23"/>
    <p:sldId id="2147482326"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8C83C17-E84B-4344-B608-48300CAA3839}">
          <p14:sldIdLst>
            <p14:sldId id="259"/>
            <p14:sldId id="2147482333"/>
            <p14:sldId id="2147482331"/>
            <p14:sldId id="2147482337"/>
            <p14:sldId id="2147482336"/>
            <p14:sldId id="2147482342"/>
            <p14:sldId id="2147482340"/>
            <p14:sldId id="2147482334"/>
            <p14:sldId id="2147482341"/>
            <p14:sldId id="2147482344"/>
            <p14:sldId id="2147482319"/>
            <p14:sldId id="2147482335"/>
          </p14:sldIdLst>
        </p14:section>
        <p14:section name="Annex" id="{B8774EC8-A469-4A54-BAF1-1F8B06F8705E}">
          <p14:sldIdLst>
            <p14:sldId id="2147482327"/>
            <p14:sldId id="2147482328"/>
            <p14:sldId id="2147482329"/>
          </p14:sldIdLst>
        </p14:section>
        <p14:section name="Working Slides" id="{CF8F9289-F7FB-46A7-BA8D-F1F1412B4955}">
          <p14:sldIdLst>
            <p14:sldId id="2147482338"/>
            <p14:sldId id="2147482321"/>
            <p14:sldId id="2147482325"/>
            <p14:sldId id="2147482322"/>
            <p14:sldId id="214748232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D5BE20-7A2B-4368-6577-8093482AC1E3}" name="Malisa Goh" initials="MG" userId="S::GOHQLM1@hq.a-star.edu.sg::cf7d4e80-e866-4e43-95bd-dcf4242ae3a0" providerId="AD"/>
  <p188:author id="{7CF0CA2C-440E-9237-F91A-AD22974D40FB}" name="Connie Liu (SERC)" initials="CL" userId="S::connie-liu@a-star.edu.sg::4205f4bf-b519-4730-a8bc-afa4e736142e" providerId="AD"/>
  <p188:author id="{33B6EB51-2E9E-32A9-B450-32255B3E2FC7}" name="Connie Liu" initials="CL" userId="S::CONNIE-LIU@hq.a-star.edu.sg::4205f4bf-b519-4730-a8bc-afa4e736142e" providerId="AD"/>
  <p188:author id="{3742AD6E-7779-3D4E-A9AA-5A9055DCC0F5}" name="Joanna Goh" initials="MG" userId="S::GOHMSJ@a-star.edu.sg::14d86e87-d1f4-4e45-898d-5952a70905a2" providerId="AD"/>
  <p188:author id="{49137186-3A14-8459-A08C-A92AC03A54A1}" name="Kenneth Tan" initials="JT" userId="S::tanjlk@a-star.edu.sg::5f371110-a71a-435f-be87-c950f3835bb8" providerId="AD"/>
  <p188:author id="{7CA5C38C-5F7E-17FE-6E0B-B550B9D3274B}" name="Chua Cheng Han" initials="CC" userId="S::CHUACH@hq.a-star.edu.sg::d7e6f82d-f48e-4731-8933-8a03fc0fc6e8" providerId="AD"/>
  <p188:author id="{0A902DA4-FA11-1853-3B97-8D151A21141E}" name="Joanna Goh" initials="JG" userId="S::gohmsj@a-star.edu.sg::14d86e87-d1f4-4e45-898d-5952a70905a2" providerId="AD"/>
  <p188:author id="{9884E7B4-4727-CA6E-14AC-921F3195A96F}" name="Chua Cheng Han" initials="CC" userId="S::chuach@a-star.edu.sg::d7e6f82d-f48e-4731-8933-8a03fc0fc6e8" providerId="AD"/>
  <p188:author id="{9E4403C6-F9A0-953D-A497-AF87BCE166E9}" name="Ling Chun Yu" initials="CL" userId="S::LINGCY1@hq.a-star.edu.sg::b3ccdde1-7550-4069-a87e-24a8645d9305" providerId="AD"/>
  <p188:author id="{873744C7-959F-0793-620E-44A52430C4D2}" name="Nidyah Sani" initials="NS" userId="S::nidyahi@a-star.edu.sg::a07a1a9e-b22d-44d6-9d34-ee4ba941903a" providerId="AD"/>
  <p188:author id="{4546D2E7-3CF1-0745-BBE0-568DE56E7C2F}" name="Ling Chun Yu" initials="LCY" userId="Ling Chun Yu" providerId="None"/>
  <p188:author id="{79284BED-FB6A-612A-83C6-D56F2E56C1C6}" name="Ling Chun Yu" initials="LY" userId="S::lingcy1@a-star.edu.sg::b3ccdde1-7550-4069-a87e-24a8645d9305" providerId="AD"/>
  <p188:author id="{0F186AF5-2E2F-BF94-77E0-0F4FA5378E14}" name="Tan Ei-Leen" initials="TE" userId="S::tanel@a-star.edu.sg::e0846db9-2f3d-4c16-9d1f-a86658998d6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0CECE"/>
    <a:srgbClr val="C1E5F2"/>
    <a:srgbClr val="C00000"/>
    <a:srgbClr val="3333FF"/>
    <a:srgbClr val="00FF00"/>
    <a:srgbClr val="003087"/>
    <a:srgbClr val="CDCDCD"/>
    <a:srgbClr val="A6CBEF"/>
    <a:srgbClr val="4190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16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ua Cheng Han" userId="d7e6f82d-f48e-4731-8933-8a03fc0fc6e8" providerId="ADAL" clId="{1C780315-FA96-427B-9594-6F383974D1DB}"/>
    <pc:docChg chg="undo redo custSel addSld delSld modSld sldOrd addSection delSection modSection">
      <pc:chgData name="Chua Cheng Han" userId="d7e6f82d-f48e-4731-8933-8a03fc0fc6e8" providerId="ADAL" clId="{1C780315-FA96-427B-9594-6F383974D1DB}" dt="2026-10-08T02:57:31.679" v="13237" actId="47"/>
      <pc:docMkLst>
        <pc:docMk/>
      </pc:docMkLst>
      <pc:sldChg chg="modSp mod">
        <pc:chgData name="Chua Cheng Han" userId="d7e6f82d-f48e-4731-8933-8a03fc0fc6e8" providerId="ADAL" clId="{1C780315-FA96-427B-9594-6F383974D1DB}" dt="2026-10-08T02:56:55.725" v="13235" actId="20577"/>
        <pc:sldMkLst>
          <pc:docMk/>
          <pc:sldMk cId="561268380" sldId="259"/>
        </pc:sldMkLst>
        <pc:spChg chg="mod">
          <ac:chgData name="Chua Cheng Han" userId="d7e6f82d-f48e-4731-8933-8a03fc0fc6e8" providerId="ADAL" clId="{1C780315-FA96-427B-9594-6F383974D1DB}" dt="2026-10-08T02:56:55.725" v="13235" actId="20577"/>
          <ac:spMkLst>
            <pc:docMk/>
            <pc:sldMk cId="561268380" sldId="259"/>
            <ac:spMk id="4" creationId="{8CAAAC04-E24C-61A0-7DF0-5F9D496B2EDF}"/>
          </ac:spMkLst>
        </pc:spChg>
      </pc:sldChg>
      <pc:sldChg chg="add del">
        <pc:chgData name="Chua Cheng Han" userId="d7e6f82d-f48e-4731-8933-8a03fc0fc6e8" providerId="ADAL" clId="{1C780315-FA96-427B-9594-6F383974D1DB}" dt="2026-10-08T02:57:31.679" v="13237" actId="47"/>
        <pc:sldMkLst>
          <pc:docMk/>
          <pc:sldMk cId="1613694065" sldId="2147482321"/>
        </pc:sldMkLst>
      </pc:sldChg>
      <pc:sldChg chg="add del">
        <pc:chgData name="Chua Cheng Han" userId="d7e6f82d-f48e-4731-8933-8a03fc0fc6e8" providerId="ADAL" clId="{1C780315-FA96-427B-9594-6F383974D1DB}" dt="2026-10-08T02:57:31.679" v="13237" actId="47"/>
        <pc:sldMkLst>
          <pc:docMk/>
          <pc:sldMk cId="1190689288" sldId="2147482322"/>
        </pc:sldMkLst>
      </pc:sldChg>
      <pc:sldChg chg="add del">
        <pc:chgData name="Chua Cheng Han" userId="d7e6f82d-f48e-4731-8933-8a03fc0fc6e8" providerId="ADAL" clId="{1C780315-FA96-427B-9594-6F383974D1DB}" dt="2026-10-08T02:57:31.679" v="13237" actId="47"/>
        <pc:sldMkLst>
          <pc:docMk/>
          <pc:sldMk cId="3935079292" sldId="2147482325"/>
        </pc:sldMkLst>
      </pc:sldChg>
      <pc:sldChg chg="add del">
        <pc:chgData name="Chua Cheng Han" userId="d7e6f82d-f48e-4731-8933-8a03fc0fc6e8" providerId="ADAL" clId="{1C780315-FA96-427B-9594-6F383974D1DB}" dt="2026-10-08T02:57:31.679" v="13237" actId="47"/>
        <pc:sldMkLst>
          <pc:docMk/>
          <pc:sldMk cId="2615570936" sldId="2147482326"/>
        </pc:sldMkLst>
      </pc:sldChg>
      <pc:sldChg chg="add del">
        <pc:chgData name="Chua Cheng Han" userId="d7e6f82d-f48e-4731-8933-8a03fc0fc6e8" providerId="ADAL" clId="{1C780315-FA96-427B-9594-6F383974D1DB}" dt="2026-10-08T02:57:31.679" v="13237" actId="47"/>
        <pc:sldMkLst>
          <pc:docMk/>
          <pc:sldMk cId="1175403554" sldId="2147482338"/>
        </pc:sldMkLst>
      </pc:sldChg>
    </pc:docChg>
  </pc:docChgLst>
</pc:chgInfo>
</file>

<file path=ppt/comments/modernComment_7FFFFACF_FCC8A80A.xml><?xml version="1.0" encoding="utf-8"?>
<p188:cmLst xmlns:a="http://schemas.openxmlformats.org/drawingml/2006/main" xmlns:r="http://schemas.openxmlformats.org/officeDocument/2006/relationships" xmlns:p188="http://schemas.microsoft.com/office/powerpoint/2018/8/main">
  <p188:cm id="{1AB0C35A-51B1-4960-A7AA-5618F2B0AE38}" authorId="{0F186AF5-2E2F-BF94-77E0-0F4FA5378E14}" status="resolved" created="2026-06-23T07:34:55.224" complete="100000">
    <ac:txMkLst xmlns:ac="http://schemas.microsoft.com/office/drawing/2013/main/command">
      <pc:docMk xmlns:pc="http://schemas.microsoft.com/office/powerpoint/2013/main/command"/>
      <pc:sldMk xmlns:pc="http://schemas.microsoft.com/office/powerpoint/2013/main/command" cId="4241008650" sldId="2147482319"/>
      <ac:graphicFrameMk id="6" creationId="{A4CF4428-D9A7-D226-DE8A-5FAF33C09D56}"/>
      <ac:tblMk/>
      <ac:tcMk rowId="2114361986" colId="370830183"/>
      <ac:txMk cp="0" len="20">
        <ac:context len="21" hash="4000545254"/>
      </ac:txMk>
    </ac:txMkLst>
    <p188:pos x="1030514" y="798285"/>
    <p188:txBody>
      <a:bodyPr/>
      <a:lstStyle/>
      <a:p>
        <a:r>
          <a:rPr lang="en-US"/>
          <a:t>More accurate to name this 'Grant award approach', since MISSION Programmes have no grant call mechanism.</a:t>
        </a:r>
      </a:p>
    </p188:txBody>
  </p188:cm>
</p188:cmLst>
</file>

<file path=ppt/comments/modernComment_7FFFFAD8_3C63BE77.xml><?xml version="1.0" encoding="utf-8"?>
<p188:cmLst xmlns:a="http://schemas.openxmlformats.org/drawingml/2006/main" xmlns:r="http://schemas.openxmlformats.org/officeDocument/2006/relationships" xmlns:p188="http://schemas.microsoft.com/office/powerpoint/2018/8/main">
  <p188:cm id="{D0DA1BF1-7973-4887-AA76-C1F39097401B}" authorId="{3742AD6E-7779-3D4E-A9AA-5A9055DCC0F5}" created="2026-06-16T06:34:42.968">
    <ac:txMkLst xmlns:ac="http://schemas.microsoft.com/office/drawing/2013/main/command">
      <pc:docMk xmlns:pc="http://schemas.microsoft.com/office/powerpoint/2013/main/command"/>
      <pc:sldMk xmlns:pc="http://schemas.microsoft.com/office/powerpoint/2013/main/command" cId="1013169783" sldId="2147482328"/>
      <ac:graphicFrameMk id="7" creationId="{71BB9377-F547-E687-5AD9-3EB0B23EF523}"/>
      <ac:tblMk/>
      <ac:tcMk rowId="1518405675" colId="2149083208"/>
      <ac:txMk cp="0" len="35">
        <ac:context len="77" hash="1484568285"/>
      </ac:txMk>
    </ac:txMkLst>
    <p188:pos x="10115868" y="903654"/>
    <p188:replyLst>
      <p188:reply id="{A99EF056-08AE-4BA3-A6DD-FEC193BE44AF}" authorId="{9884E7B4-4727-CA6E-14AC-921F3195A96F}" created="2026-06-16T06:36:54.173">
        <p188:txBody>
          <a:bodyPr/>
          <a:lstStyle/>
          <a:p>
            <a:r>
              <a:rPr lang="en-SG"/>
              <a:t>Oh yes, you are right. Made the adjustments! </a:t>
            </a:r>
          </a:p>
        </p188:txBody>
      </p188:reply>
    </p188:replyLst>
    <p188:txBody>
      <a:bodyPr/>
      <a:lstStyle/>
      <a:p>
        <a:r>
          <a:rPr lang="en-SG"/>
          <a:t>May I confirm that the Projects will need to submit annual progress reports, undergo midterm reviews and final reports?</a:t>
        </a:r>
      </a:p>
    </p188:txBody>
  </p188:cm>
</p188:cmLst>
</file>

<file path=ppt/comments/modernComment_7FFFFAD9_DF975C0E.xml><?xml version="1.0" encoding="utf-8"?>
<p188:cmLst xmlns:a="http://schemas.openxmlformats.org/drawingml/2006/main" xmlns:r="http://schemas.openxmlformats.org/officeDocument/2006/relationships" xmlns:p188="http://schemas.microsoft.com/office/powerpoint/2018/8/main">
  <p188:cm id="{8B56907D-5527-4989-80C4-CA724C86D0FC}" authorId="{3742AD6E-7779-3D4E-A9AA-5A9055DCC0F5}" created="2026-06-16T06:38:09.732">
    <pc:sldMkLst xmlns:pc="http://schemas.microsoft.com/office/powerpoint/2013/main/command">
      <pc:docMk/>
      <pc:sldMk cId="3751238670" sldId="2147482329"/>
    </pc:sldMkLst>
    <p188:replyLst>
      <p188:reply id="{EEC5B6BA-E154-462F-A5B2-00AB0654E9A4}" authorId="{9884E7B4-4727-CA6E-14AC-921F3195A96F}" created="2026-06-16T07:27:08.106">
        <p188:txBody>
          <a:bodyPr/>
          <a:lstStyle/>
          <a:p>
            <a:r>
              <a:rPr lang="en-SG"/>
              <a:t>I have included it in slide 10!</a:t>
            </a:r>
          </a:p>
        </p188:txBody>
      </p188:reply>
    </p188:replyLst>
    <p188:txBody>
      <a:bodyPr/>
      <a:lstStyle/>
      <a:p>
        <a:r>
          <a:rPr lang="en-SG"/>
          <a:t>May I suggest including a slide on what is required for Programmes vs Projects during post award? For example, what sorts of reports are required (annual reports for both Projects and Programmes? Final reports for both Projects and Programmes? Any midterm/Final reviews for each Project?).</a:t>
        </a:r>
      </a:p>
    </p188:txBody>
  </p188:cm>
</p188:cmLst>
</file>

<file path=ppt/comments/modernComment_7FFFFADE_5B1108F5.xml><?xml version="1.0" encoding="utf-8"?>
<p188:cmLst xmlns:a="http://schemas.openxmlformats.org/drawingml/2006/main" xmlns:r="http://schemas.openxmlformats.org/officeDocument/2006/relationships" xmlns:p188="http://schemas.microsoft.com/office/powerpoint/2018/8/main">
  <p188:cm id="{8270A1E6-D61D-4961-BFC8-8DD3208CD726}" authorId="{7CF0CA2C-440E-9237-F91A-AD22974D40FB}" status="resolved" created="2026-06-12T03:52:31.651" complete="100000">
    <pc:sldMkLst xmlns:pc="http://schemas.microsoft.com/office/powerpoint/2013/main/command">
      <pc:docMk/>
      <pc:sldMk cId="1527843061" sldId="2147482334"/>
    </pc:sldMkLst>
    <p188:txBody>
      <a:bodyPr/>
      <a:lstStyle/>
      <a:p>
        <a:r>
          <a:rPr lang="en-SG"/>
          <a:t>Added MTC MISSION</a:t>
        </a:r>
      </a:p>
    </p188:txBody>
  </p188:cm>
  <p188:cm id="{8FE72F48-E9BE-418A-B383-45F7EAE5ED3C}" authorId="{3742AD6E-7779-3D4E-A9AA-5A9055DCC0F5}" created="2026-06-16T05:57:41.656">
    <pc:sldMkLst xmlns:pc="http://schemas.microsoft.com/office/powerpoint/2013/main/command">
      <pc:docMk/>
      <pc:sldMk cId="1527843061" sldId="2147482334"/>
    </pc:sldMkLst>
    <p188:replyLst>
      <p188:reply id="{1329F6BB-38C4-4247-B3A9-1492AA1913F2}" authorId="{9884E7B4-4727-CA6E-14AC-921F3195A96F}" created="2026-06-16T06:31:09.574">
        <p188:txBody>
          <a:bodyPr/>
          <a:lstStyle/>
          <a:p>
            <a:r>
              <a:rPr lang="en-SG"/>
              <a:t>Ah I have added them to the Annex and will make a reference to the Annex. </a:t>
            </a:r>
          </a:p>
        </p188:txBody>
      </p188:reply>
    </p188:replyLst>
    <p188:txBody>
      <a:bodyPr/>
      <a:lstStyle/>
      <a:p>
        <a:r>
          <a:rPr lang="en-SG"/>
          <a:t>Would you consider including the definitions of the KPIs/TIs in the info deck? Can also include when the data will be reported (e.g. via annual progress reports)?</a:t>
        </a:r>
      </a:p>
    </p188:txBody>
    <p188:extLst>
      <p:ext xmlns:p="http://schemas.openxmlformats.org/presentationml/2006/main" uri="{57CB4572-C831-44C2-8A1C-0ADB6CCDFE69}">
        <p223:reactions xmlns:p223="http://schemas.microsoft.com/office/powerpoint/2022/03/main">
          <p223:rxn type="👍">
            <p223:instance time="2026-06-16T06:32:58.565" authorId="{3742AD6E-7779-3D4E-A9AA-5A9055DCC0F5}"/>
          </p223:rxn>
        </p223:reactions>
      </p:ext>
    </p188:extLst>
  </p188:cm>
</p188:cmLst>
</file>

<file path=ppt/comments/modernComment_7FFFFADF_91E46505.xml><?xml version="1.0" encoding="utf-8"?>
<p188:cmLst xmlns:a="http://schemas.openxmlformats.org/drawingml/2006/main" xmlns:r="http://schemas.openxmlformats.org/officeDocument/2006/relationships" xmlns:p188="http://schemas.microsoft.com/office/powerpoint/2018/8/main">
  <p188:cm id="{1D5F2CF1-1C75-481B-8236-0DD2CE493EE2}" authorId="{0F186AF5-2E2F-BF94-77E0-0F4FA5378E14}" created="2026-06-23T07:36:34.365">
    <ac:txMkLst xmlns:ac="http://schemas.microsoft.com/office/drawing/2013/main/command">
      <pc:docMk xmlns:pc="http://schemas.microsoft.com/office/powerpoint/2013/main/command"/>
      <pc:sldMk xmlns:pc="http://schemas.microsoft.com/office/powerpoint/2013/main/command" cId="2447664389" sldId="2147482335"/>
      <ac:spMk id="22" creationId="{8E2F66BA-6BE6-0F46-2D07-12528521333F}"/>
      <ac:txMk cp="24" len="42">
        <ac:context len="67" hash="269885918"/>
      </ac:txMk>
    </ac:txMkLst>
    <p188:pos x="2046514" y="696685"/>
    <p188:replyLst>
      <p188:reply id="{04071786-BB4D-426D-80C4-1D5C2DB0DAB3}" authorId="{9884E7B4-4727-CA6E-14AC-921F3195A96F}" created="2026-06-24T06:58:28.231">
        <p188:txBody>
          <a:bodyPr/>
          <a:lstStyle/>
          <a:p>
            <a:r>
              <a:rPr lang="en-SG"/>
              <a:t>I have separately aligned with Daniel (EDB) that if there are good grounds up proposals, we can link up the Sector Lead POC and A*STAR counterparts to discuss directly and align on proposals related to their industries. 
That said, even though this could be a possibility, I believe we should not be announcing it since it is a policy decision that things should be more top-down in RIE2030. </a:t>
            </a:r>
          </a:p>
        </p188:txBody>
      </p188:reply>
    </p188:replyLst>
    <p188:txBody>
      <a:bodyPr/>
      <a:lstStyle/>
      <a:p>
        <a:r>
          <a:rPr lang="en-US"/>
          <a:t>Are we prepared to elaborate further on this?  During the earlier engagement session, it appeared that there were questions already on how one could surface a programme proposal and nominate a PD.
The earlier response - look out for thematic workshops - doesn't answer the question above.
I'm also cognizant that this is a policy decision, whether to even accept and consider such ground up 'programme proposals', eg it can be routed to the appropriate sector lead, who can then work with the proposer to refine the programme proposal in more detail.  If we take the strict stance (no ground up), we need to be prepared to address the perception problem and potential allegations of unfairness that only A*STAR is allowed to surface programme proposals.</a:t>
        </a:r>
      </a:p>
    </p188:txBody>
  </p188:cm>
</p188:cmLst>
</file>

<file path=ppt/comments/modernComment_7FFFFAE2_460F3C22.xml><?xml version="1.0" encoding="utf-8"?>
<p188:cmLst xmlns:a="http://schemas.openxmlformats.org/drawingml/2006/main" xmlns:r="http://schemas.openxmlformats.org/officeDocument/2006/relationships" xmlns:p188="http://schemas.microsoft.com/office/powerpoint/2018/8/main">
  <p188:cm id="{970A50B3-0EAB-4823-9AC5-90EA9C54EBB6}" authorId="{9884E7B4-4727-CA6E-14AC-921F3195A96F}" created="2026-06-03T08:19:39.009">
    <ac:txMkLst xmlns:ac="http://schemas.microsoft.com/office/drawing/2013/main/command">
      <pc:docMk xmlns:pc="http://schemas.microsoft.com/office/powerpoint/2013/main/command"/>
      <pc:sldMk xmlns:pc="http://schemas.microsoft.com/office/powerpoint/2013/main/command" cId="1175403554" sldId="2147482338"/>
      <ac:spMk id="2" creationId="{8823257F-C8BD-E23B-A647-D4C758959AEC}"/>
      <ac:txMk cp="744" len="27">
        <ac:context len="1165" hash="3709892640"/>
      </ac:txMk>
    </ac:txMkLst>
    <p188:pos x="6661465" y="3470148"/>
    <p188:txBody>
      <a:bodyPr/>
      <a:lstStyle/>
      <a:p>
        <a:r>
          <a:rPr lang="en-SG"/>
          <a:t>To insert Link</a:t>
        </a:r>
      </a:p>
    </p188:txBody>
  </p188:cm>
  <p188:cm id="{C63C655C-B424-4ACF-835B-A911A0124AFC}" authorId="{9884E7B4-4727-CA6E-14AC-921F3195A96F}" created="2026-06-11T06:27:48.741">
    <ac:txMkLst xmlns:ac="http://schemas.microsoft.com/office/drawing/2013/main/command">
      <pc:docMk xmlns:pc="http://schemas.microsoft.com/office/powerpoint/2013/main/command"/>
      <pc:sldMk xmlns:pc="http://schemas.microsoft.com/office/powerpoint/2013/main/command" cId="1175403554" sldId="2147482338"/>
      <ac:spMk id="2" creationId="{8823257F-C8BD-E23B-A647-D4C758959AEC}"/>
      <ac:txMk cp="457" len="169">
        <ac:context len="1165" hash="3709892640"/>
      </ac:txMk>
    </ac:txMkLst>
    <p188:pos x="9978705" y="2456543"/>
    <p188:replyLst>
      <p188:reply id="{D89BB8BD-A01F-4FDA-A7A7-608B43AF9CEC}" authorId="{7CF0CA2C-440E-9237-F91A-AD22974D40FB}" created="2026-06-12T03:54:24.328">
        <p188:txBody>
          <a:bodyPr/>
          <a:lstStyle/>
          <a:p>
            <a:r>
              <a:rPr lang="en-SG"/>
              <a:t>I don’t know if you want to explicitly call it out here. If they are really keen to do something and don’t know what to do, they would write to the mailbox anyway to enquire right?</a:t>
            </a:r>
          </a:p>
        </p188:txBody>
      </p188:reply>
      <p188:reply id="{8D204D23-BA4D-4F6B-BBD9-40EF3AF8489A}" authorId="{9884E7B4-4727-CA6E-14AC-921F3195A96F}" created="2026-06-12T06:06:39.575">
        <p188:txBody>
          <a:bodyPr/>
          <a:lstStyle/>
          <a:p>
            <a:r>
              <a:rPr lang="en-SG"/>
              <a:t>Yes agree, but Joanna’s raised the concern that IHLs might just send in the project proposals in to the mailbox and complain that there are no replies. 
We could potentially also decide that we don’t put it in but at the back end solicit some of the proposals and reply the PIs accordingly.</a:t>
            </a:r>
          </a:p>
        </p188:txBody>
      </p188:reply>
    </p188:replyLst>
    <p188:txBody>
      <a:bodyPr/>
      <a:lstStyle/>
      <a:p>
        <a:r>
          <a:rPr lang="en-SG"/>
          <a:t>Not sure if we should include this point to allow unsolicited ideas to still flow in.</a:t>
        </a:r>
      </a:p>
    </p188:txBody>
  </p188:cm>
  <p188:cm id="{EAC76833-46FC-4A9D-ACB2-C7D81905DAD6}" authorId="{7CF0CA2C-440E-9237-F91A-AD22974D40FB}" created="2026-06-12T03:53:34.113">
    <pc:sldMkLst xmlns:pc="http://schemas.microsoft.com/office/powerpoint/2013/main/command">
      <pc:docMk/>
      <pc:sldMk cId="320733753" sldId="2147482338"/>
    </pc:sldMkLst>
    <p188:replyLst>
      <p188:reply id="{A876F23D-12EA-485F-BC5E-80B18D833119}" authorId="{7CF0CA2C-440E-9237-F91A-AD22974D40FB}" created="2026-06-12T03:56:46.085">
        <p188:txBody>
          <a:bodyPr/>
          <a:lstStyle/>
          <a:p>
            <a:r>
              <a:rPr lang="en-SG"/>
              <a:t>Maybe need to demark it clearly where the Research performers/proposals can come in. The “bottoms up” part vs “top down” part.</a:t>
            </a:r>
          </a:p>
        </p188:txBody>
      </p188:reply>
      <p188:reply id="{311F0527-A93C-490B-9525-31FF1CB56F6D}" authorId="{9884E7B4-4727-CA6E-14AC-921F3195A96F}" created="2026-06-12T07:55:11.337">
        <p188:txBody>
          <a:bodyPr/>
          <a:lstStyle/>
          <a:p>
            <a:r>
              <a:rPr lang="en-SG"/>
              <a:t>Not sure if the next slide is clearer. 
But I am thinking about it that we should not include the unsolicited ideas, if not we will be asking the ecosystem to submit to us. </a:t>
            </a:r>
          </a:p>
        </p188:txBody>
      </p188:reply>
    </p188:replyLst>
    <p188:txBody>
      <a:bodyPr/>
      <a:lstStyle/>
      <a:p>
        <a:r>
          <a:rPr lang="en-SG"/>
          <a:t>Would the graphical version be easier/clearer to follow?  , like the post award management. </a:t>
        </a:r>
      </a:p>
    </p188:txBody>
  </p188:cm>
  <p188:cm id="{8A222C39-ABCC-47E5-8D6D-39F7218F2DA7}" authorId="{7CF0CA2C-440E-9237-F91A-AD22974D40FB}" created="2026-06-12T03:55:58.280">
    <ac:txMkLst xmlns:ac="http://schemas.microsoft.com/office/drawing/2013/main/command">
      <pc:docMk xmlns:pc="http://schemas.microsoft.com/office/powerpoint/2013/main/command"/>
      <pc:sldMk xmlns:pc="http://schemas.microsoft.com/office/powerpoint/2013/main/command" cId="1175403554" sldId="2147482338"/>
      <ac:spMk id="2" creationId="{8823257F-C8BD-E23B-A647-D4C758959AEC}"/>
      <ac:txMk cp="975">
        <ac:context len="1165" hash="3709892640"/>
      </ac:txMk>
    </ac:txMkLst>
    <p188:pos x="5478789" y="4913818"/>
    <p188:replyLst>
      <p188:reply id="{B6FE511E-21FB-47CF-B57E-136DD12F2E17}" authorId="{9884E7B4-4727-CA6E-14AC-921F3195A96F}" created="2026-06-12T06:08:40.854">
        <p188:txBody>
          <a:bodyPr/>
          <a:lstStyle/>
          <a:p>
            <a:r>
              <a:rPr lang="en-SG"/>
              <a:t>Ah institute is institution’s. 
I have removed Enterprise because we are keeping it more public sector.</a:t>
            </a:r>
          </a:p>
        </p188:txBody>
      </p188:reply>
    </p188:replyLst>
    <p188:txBody>
      <a:bodyPr/>
      <a:lstStyle/>
      <a:p>
        <a:r>
          <a:rPr lang="en-SG"/>
          <a:t>By Enterprise - you mean ESG?
By Institute’s you mean institution’s? </a:t>
        </a:r>
      </a:p>
    </p188:txBody>
  </p188:cm>
</p188:cmLst>
</file>

<file path=ppt/comments/modernComment_7FFFFAE4_CE4C94D5.xml><?xml version="1.0" encoding="utf-8"?>
<p188:cmLst xmlns:a="http://schemas.openxmlformats.org/drawingml/2006/main" xmlns:r="http://schemas.openxmlformats.org/officeDocument/2006/relationships" xmlns:p188="http://schemas.microsoft.com/office/powerpoint/2018/8/main">
  <p188:cm id="{674E9AFD-847E-44BF-8D3F-988B833FFE1F}" authorId="{3742AD6E-7779-3D4E-A9AA-5A9055DCC0F5}" created="2026-06-16T06:10:03.005">
    <ac:txMkLst xmlns:ac="http://schemas.microsoft.com/office/drawing/2013/main/command">
      <pc:docMk xmlns:pc="http://schemas.microsoft.com/office/powerpoint/2013/main/command"/>
      <pc:sldMk xmlns:pc="http://schemas.microsoft.com/office/powerpoint/2013/main/command" cId="3461125333" sldId="2147482340"/>
      <ac:spMk id="2" creationId="{3BE3CC80-B54B-B5B7-08B6-E372E75E13E5}"/>
      <ac:txMk cp="94" len="295">
        <ac:context len="490" hash="2144613377"/>
      </ac:txMk>
    </ac:txMkLst>
    <p188:pos x="9258615" y="892048"/>
    <p188:replyLst>
      <p188:reply id="{D14E53BC-1734-4A56-8530-317176ADE106}" authorId="{9884E7B4-4727-CA6E-14AC-921F3195A96F}" created="2026-06-16T06:34:42.927">
        <p188:txBody>
          <a:bodyPr/>
          <a:lstStyle/>
          <a:p>
            <a:r>
              <a:rPr lang="en-SG"/>
              <a:t>This is more for Open Grant calls and made the adjustment! </a:t>
            </a:r>
          </a:p>
        </p188:txBody>
      </p188:reply>
    </p188:replyLst>
    <p188:txBody>
      <a:bodyPr/>
      <a:lstStyle/>
      <a:p>
        <a:r>
          <a:rPr lang="en-SG"/>
          <a:t>Just a thought: The PD will shortlist submitted project proposals first then selected proposals will be sent for independent technical reviews &gt; Is there an assessment criteria to ensure that the shortlisting process is fair?</a:t>
        </a:r>
      </a:p>
    </p188:txBody>
  </p188:cm>
</p188:cmLst>
</file>

<file path=ppt/comments/modernComment_7FFFFAE5_B728A88C.xml><?xml version="1.0" encoding="utf-8"?>
<p188:cmLst xmlns:a="http://schemas.openxmlformats.org/drawingml/2006/main" xmlns:r="http://schemas.openxmlformats.org/officeDocument/2006/relationships" xmlns:p188="http://schemas.microsoft.com/office/powerpoint/2018/8/main">
  <p188:cm id="{B85BA852-2D9A-4AA2-B50C-525C1988F034}" authorId="{7CF0CA2C-440E-9237-F91A-AD22974D40FB}" status="resolved" created="2026-06-12T03:59:59.068" complete="100000">
    <ac:txMkLst xmlns:ac="http://schemas.microsoft.com/office/drawing/2013/main/command">
      <pc:docMk xmlns:pc="http://schemas.microsoft.com/office/powerpoint/2013/main/command"/>
      <pc:sldMk xmlns:pc="http://schemas.microsoft.com/office/powerpoint/2013/main/command" cId="3072895116" sldId="2147482341"/>
      <ac:spMk id="7" creationId="{F37BE07F-58A8-47B6-FC55-32B49D81DDB4}"/>
      <ac:txMk cp="36">
        <ac:context len="37" hash="196719921"/>
      </ac:txMk>
    </ac:txMkLst>
    <p188:pos x="1204542" y="202977"/>
    <p188:txBody>
      <a:bodyPr/>
      <a:lstStyle/>
      <a:p>
        <a:r>
          <a:rPr lang="en-SG"/>
          <a:t>This might throw people… I guess it’s more If project is ready for follow on funding, they can still continue the project while trying to get follow on funding. 
Once the follow on funding comes in, then the MTC mission project closes. </a:t>
        </a:r>
      </a:p>
    </p188:txBody>
  </p188:cm>
  <p188:cm id="{BD29C9ED-46E1-4C2B-95E7-4468E4E86001}" authorId="{3742AD6E-7779-3D4E-A9AA-5A9055DCC0F5}" created="2026-06-16T06:24:00.153">
    <ac:txMkLst xmlns:ac="http://schemas.microsoft.com/office/drawing/2013/main/command">
      <pc:docMk xmlns:pc="http://schemas.microsoft.com/office/powerpoint/2013/main/command"/>
      <pc:sldMk xmlns:pc="http://schemas.microsoft.com/office/powerpoint/2013/main/command" cId="3072895116" sldId="2147482341"/>
      <ac:spMk id="42" creationId="{B2F77F37-69F0-CCE1-0E8C-E5A405EECE67}"/>
      <ac:txMk cp="225" len="68">
        <ac:context len="296" hash="3732108531"/>
      </ac:txMk>
    </ac:txMkLst>
    <p188:pos x="6734493" y="1075763"/>
    <p188:replyLst>
      <p188:reply id="{74145119-9D53-4442-B119-C20C7B796D2E}" authorId="{0F186AF5-2E2F-BF94-77E0-0F4FA5378E14}" created="2026-06-23T07:33:29.740">
        <p188:txBody>
          <a:bodyPr/>
          <a:lstStyle/>
          <a:p>
            <a:r>
              <a:rPr lang="en-US"/>
              <a:t>I don't see why this is an issue, because the same problem will occur if the project is closed early due to inability to meet milestones too.
The grantee is expected to have contingency plans for either of the scenarios.  The follow-on funding scenario is easier to manage because the staff can be transferred to the new funding.
In both cases, the grantee and grantor need to agree on a wind-down/transfer period so that there is no break in the EOM funding.</a:t>
            </a:r>
          </a:p>
        </p188:txBody>
        <p188:extLst>
          <p:ext xmlns:p="http://schemas.openxmlformats.org/presentationml/2006/main" uri="{57CB4572-C831-44C2-8A1C-0ADB6CCDFE69}">
            <p223:reactions xmlns:p223="http://schemas.microsoft.com/office/powerpoint/2022/03/main">
              <p223:rxn type="👍">
                <p223:instance time="2026-06-23T07:54:41.865" authorId="{0A902DA4-FA11-1853-3B97-8D151A21141E}"/>
              </p223:rxn>
            </p223:reactions>
          </p:ext>
        </p188:extLst>
      </p188:reply>
    </p188:replyLst>
    <p188:txBody>
      <a:bodyPr/>
      <a:lstStyle/>
      <a:p>
        <a:r>
          <a:rPr lang="en-SG"/>
          <a:t>There may be questions about what will happen to staff funded under the project if it is concluded ahead of schedule, despite this being due to the project’s readiness for follow-on funding. </a:t>
        </a:r>
      </a:p>
    </p188:txBody>
  </p188:cm>
</p188:cmLst>
</file>

<file path=ppt/comments/modernComment_7FFFFAE6_AF3FA751.xml><?xml version="1.0" encoding="utf-8"?>
<p188:cmLst xmlns:a="http://schemas.openxmlformats.org/drawingml/2006/main" xmlns:r="http://schemas.openxmlformats.org/officeDocument/2006/relationships" xmlns:p188="http://schemas.microsoft.com/office/powerpoint/2018/8/main">
  <p188:cm id="{B96AB02F-EAF2-4AA4-A77A-C0EC00E42272}" authorId="{3742AD6E-7779-3D4E-A9AA-5A9055DCC0F5}" created="2026-06-16T06:00:20.609">
    <ac:txMkLst xmlns:ac="http://schemas.microsoft.com/office/drawing/2013/main/command">
      <pc:docMk xmlns:pc="http://schemas.microsoft.com/office/powerpoint/2013/main/command"/>
      <pc:sldMk xmlns:pc="http://schemas.microsoft.com/office/powerpoint/2013/main/command" cId="2940184401" sldId="2147482342"/>
      <ac:spMk id="12" creationId="{157560D3-DCCD-039D-9412-DF8FA1720AA4}"/>
      <ac:txMk cp="244" len="50">
        <ac:context len="609" hash="4153498110"/>
      </ac:txMk>
    </ac:txMkLst>
    <p188:pos x="6223635" y="1047041"/>
    <p188:txBody>
      <a:bodyPr/>
      <a:lstStyle/>
      <a:p>
        <a:r>
          <a:rPr lang="en-SG"/>
          <a:t>Would indicating “Host Institution’s Research Director or equivalent” be more specific compared to “Research Office”?</a:t>
        </a:r>
      </a:p>
    </p188:txBody>
    <p188:extLst>
      <p:ext xmlns:p="http://schemas.openxmlformats.org/presentationml/2006/main" uri="{57CB4572-C831-44C2-8A1C-0ADB6CCDFE69}">
        <p223:reactions xmlns:p223="http://schemas.microsoft.com/office/powerpoint/2022/03/main">
          <p223:rxn type="👍">
            <p223:instance time="2026-06-16T06:29:38.362" authorId="{9884E7B4-4727-CA6E-14AC-921F3195A96F}"/>
          </p223:rxn>
        </p223:reactions>
      </p:ext>
    </p188:extLst>
  </p188:cm>
  <p188:cm id="{327BD057-3ED0-4C1C-9E90-42B044FFA16D}" authorId="{4546D2E7-3CF1-0745-BBE0-568DE56E7C2F}" created="2026-07-01T02:39:24.224">
    <ac:txMkLst xmlns:ac="http://schemas.microsoft.com/office/drawing/2013/main/command">
      <pc:docMk xmlns:pc="http://schemas.microsoft.com/office/powerpoint/2013/main/command"/>
      <pc:sldMk xmlns:pc="http://schemas.microsoft.com/office/powerpoint/2013/main/command" cId="2940184401" sldId="2147482342"/>
      <ac:spMk id="12" creationId="{157560D3-DCCD-039D-9412-DF8FA1720AA4}"/>
      <ac:txMk cp="169" len="29">
        <ac:context len="609" hash="4153498110"/>
      </ac:txMk>
    </ac:txMkLst>
    <p188:pos x="3509010" y="789866"/>
    <p188:replyLst>
      <p188:reply id="{F2F35B43-03D3-4A55-B6B0-7B4DB9F8735E}" authorId="{9884E7B4-4727-CA6E-14AC-921F3195A96F}" created="2026-07-03T01:57:19.424">
        <p188:txBody>
          <a:bodyPr/>
          <a:lstStyle/>
          <a:p>
            <a:r>
              <a:rPr lang="en-SG"/>
              <a:t>I will add in the actual link when it is submitted and created by ITSS.</a:t>
            </a:r>
          </a:p>
        </p188:txBody>
      </p188:reply>
    </p188:replyLst>
    <p188:txBody>
      <a:bodyPr/>
      <a:lstStyle/>
      <a:p>
        <a:r>
          <a:rPr lang="en-SG"/>
          <a:t>Why is the URL like this? </a:t>
        </a:r>
      </a:p>
    </p188:txBody>
  </p188:cm>
  <p188:cm id="{81A96AAE-E0EB-4ED8-8458-C8445327AD06}" authorId="{4546D2E7-3CF1-0745-BBE0-568DE56E7C2F}" created="2026-07-01T02:40:21.291">
    <ac:deMkLst xmlns:ac="http://schemas.microsoft.com/office/drawing/2013/main/command">
      <pc:docMk xmlns:pc="http://schemas.microsoft.com/office/powerpoint/2013/main/command"/>
      <pc:sldMk xmlns:pc="http://schemas.microsoft.com/office/powerpoint/2013/main/command" cId="2940184401" sldId="2147482342"/>
      <ac:spMk id="12" creationId="{157560D3-DCCD-039D-9412-DF8FA1720AA4}"/>
    </ac:deMkLst>
    <p188:replyLst>
      <p188:reply id="{6AED6522-9FF7-454D-9DF6-AFDEF8D8866C}" authorId="{9884E7B4-4727-CA6E-14AC-921F3195A96F}" created="2026-07-13T02:15:40.084">
        <p188:txBody>
          <a:bodyPr/>
          <a:lstStyle/>
          <a:p>
            <a:r>
              <a:rPr lang="en-SG"/>
              <a:t>Noted Chun Yu, I have cleaned this up to make it more project focused.  </a:t>
            </a:r>
          </a:p>
        </p188:txBody>
      </p188:reply>
    </p188:replyLst>
    <p188:txBody>
      <a:bodyPr/>
      <a:lstStyle/>
      <a:p>
        <a:r>
          <a:rPr lang="en-SG"/>
          <a:t>Some of these notes are for the Programme part but some are for the Project part. Can we be clear on this? </a:t>
        </a:r>
      </a:p>
    </p188:txBody>
  </p188:cm>
</p188:cmLst>
</file>

<file path=ppt/comments/modernComment_7FFFFAE8_B37EE04C.xml><?xml version="1.0" encoding="utf-8"?>
<p188:cmLst xmlns:a="http://schemas.openxmlformats.org/drawingml/2006/main" xmlns:r="http://schemas.openxmlformats.org/officeDocument/2006/relationships" xmlns:p188="http://schemas.microsoft.com/office/powerpoint/2018/8/main">
  <p188:cm id="{C2322608-90E9-477E-ACCA-2430F2EEAD6C}" authorId="{3742AD6E-7779-3D4E-A9AA-5A9055DCC0F5}" created="2026-06-19T02:07:02.976">
    <ac:txMkLst xmlns:ac="http://schemas.microsoft.com/office/drawing/2013/main/command">
      <pc:docMk xmlns:pc="http://schemas.microsoft.com/office/powerpoint/2013/main/command"/>
      <pc:sldMk xmlns:pc="http://schemas.microsoft.com/office/powerpoint/2013/main/command" cId="3011436620" sldId="2147482344"/>
      <ac:graphicFrameMk id="9" creationId="{ADA4233C-4004-B3C2-830D-C86FFEAF9A47}"/>
      <ac:tblMk/>
      <ac:tcMk rowId="846450961" colId="1240343422"/>
      <ac:txMk cp="22" len="21">
        <ac:context len="73" hash="136215770"/>
      </ac:txMk>
    </ac:txMkLst>
    <p188:pos x="10104982" y="3230699"/>
    <p188:replyLst>
      <p188:reply id="{B279B5FF-161E-476F-8DCE-2FFC6B9C6A2A}" authorId="{9884E7B4-4727-CA6E-14AC-921F3195A96F}" created="2026-06-19T02:53:14.673">
        <p188:txBody>
          <a:bodyPr/>
          <a:lstStyle/>
          <a:p>
            <a:r>
              <a:rPr lang="en-SG"/>
              <a:t>Have made the adjustments. Just wanted to check if the written report draft and etc can be adjusted or it would have to mirror what is used for IAF-PP?</a:t>
            </a:r>
          </a:p>
        </p188:txBody>
      </p188:reply>
      <p188:reply id="{E546176F-D107-48F3-8F76-225ED55D4A8B}" authorId="{0A902DA4-FA11-1853-3B97-8D151A21141E}" created="2026-06-19T03:00:34.392">
        <p188:txBody>
          <a:bodyPr/>
          <a:lstStyle/>
          <a:p>
            <a:r>
              <a:rPr lang="en-US"/>
              <a:t>The report template on iGrants is fixed. But should IA wish for the programme to report specifically on certain areas (not covered in the generic report template on iGrants), the grantees can be asked to also fill up an additional form and submit together with the annual report on iGrants.</a:t>
            </a:r>
          </a:p>
        </p188:txBody>
      </p188:reply>
    </p188:replyLst>
    <p188:txBody>
      <a:bodyPr/>
      <a:lstStyle/>
      <a:p>
        <a:r>
          <a:rPr lang="en-SG"/>
          <a:t>Does this refer to the annual written report that only programmes need to submit on iGrants? If yes, please mention that it’s an annual written report to be clear.</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6B0D7E-D2B5-9493-1CBB-9B2B3C75A3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C2D699-92CA-2A3E-6AFA-5F2633147C8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A66A7F-9E30-1945-AE3C-92589B98005C}" type="datetimeFigureOut">
              <a:rPr lang="en-US" smtClean="0"/>
              <a:t>10/8/2026</a:t>
            </a:fld>
            <a:endParaRPr lang="en-US"/>
          </a:p>
        </p:txBody>
      </p:sp>
      <p:sp>
        <p:nvSpPr>
          <p:cNvPr id="4" name="Footer Placeholder 3">
            <a:extLst>
              <a:ext uri="{FF2B5EF4-FFF2-40B4-BE49-F238E27FC236}">
                <a16:creationId xmlns:a16="http://schemas.microsoft.com/office/drawing/2014/main" id="{B993D489-41EF-3C6F-43D5-6BE5EE60FAB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3BB3F3-F5AF-B82A-35DA-D4640840E5E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EDC8DF-B5AA-FB49-AD6E-0F21A893D9E8}" type="slidenum">
              <a:rPr lang="en-US" smtClean="0"/>
              <a:t>‹#›</a:t>
            </a:fld>
            <a:endParaRPr lang="en-US"/>
          </a:p>
        </p:txBody>
      </p:sp>
    </p:spTree>
    <p:extLst>
      <p:ext uri="{BB962C8B-B14F-4D97-AF65-F5344CB8AC3E}">
        <p14:creationId xmlns:p14="http://schemas.microsoft.com/office/powerpoint/2010/main" val="424442976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7DBAED-E3D7-474E-976A-25022204C19B}"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C25B8C-2150-3048-BCF3-4ECBCEE50C4A}" type="slidenum">
              <a:rPr lang="en-US" smtClean="0"/>
              <a:t>‹#›</a:t>
            </a:fld>
            <a:endParaRPr lang="en-US"/>
          </a:p>
        </p:txBody>
      </p:sp>
    </p:spTree>
    <p:extLst>
      <p:ext uri="{BB962C8B-B14F-4D97-AF65-F5344CB8AC3E}">
        <p14:creationId xmlns:p14="http://schemas.microsoft.com/office/powerpoint/2010/main" val="53184282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MTC will focus mainly on Horizon 1 and 2 efforts. </a:t>
            </a:r>
          </a:p>
          <a:p>
            <a:pPr marL="171450" indent="-171450">
              <a:buFont typeface="Arial" panose="020B0604020202020204" pitchFamily="34" charset="0"/>
              <a:buChar char="•"/>
            </a:pPr>
            <a:r>
              <a:rPr lang="en-US"/>
              <a:t>Horizon 3 will be right-sited to the academic horizontal for more targeted focus</a:t>
            </a:r>
            <a:endParaRPr lang="en-SG"/>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2C25B8C-2150-3048-BCF3-4ECBCEE50C4A}" type="slidenum">
              <a:rPr lang="en-US" smtClean="0"/>
              <a:t>3</a:t>
            </a:fld>
            <a:endParaRPr lang="en-US"/>
          </a:p>
        </p:txBody>
      </p:sp>
    </p:spTree>
    <p:extLst>
      <p:ext uri="{BB962C8B-B14F-4D97-AF65-F5344CB8AC3E}">
        <p14:creationId xmlns:p14="http://schemas.microsoft.com/office/powerpoint/2010/main" val="131767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MTC will concentrate on selector sectors with outsized economic importance to Singapore</a:t>
            </a:r>
          </a:p>
          <a:p>
            <a:pPr marL="171450" indent="-171450">
              <a:buFont typeface="Arial" panose="020B0604020202020204" pitchFamily="34" charset="0"/>
              <a:buChar char="•"/>
            </a:pPr>
            <a:r>
              <a:rPr lang="en-US"/>
              <a:t>Sector Leads from economic and connectivity agencies will have enhance responsibilities to own and drive sectoral end to end strategies (EDB/ESG/CAAS and </a:t>
            </a:r>
            <a:r>
              <a:rPr lang="en-US" err="1"/>
              <a:t>etc</a:t>
            </a:r>
            <a:r>
              <a:rPr lang="en-US"/>
              <a:t> will hold more responsibilities when compared to RIE2025)</a:t>
            </a:r>
            <a:endParaRPr lang="en-SG"/>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2C25B8C-2150-3048-BCF3-4ECBCEE50C4A}" type="slidenum">
              <a:rPr lang="en-US" smtClean="0"/>
              <a:t>4</a:t>
            </a:fld>
            <a:endParaRPr lang="en-US"/>
          </a:p>
        </p:txBody>
      </p:sp>
    </p:spTree>
    <p:extLst>
      <p:ext uri="{BB962C8B-B14F-4D97-AF65-F5344CB8AC3E}">
        <p14:creationId xmlns:p14="http://schemas.microsoft.com/office/powerpoint/2010/main" val="985643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indent="-342900" algn="just">
              <a:buFont typeface="Arial" panose="020B0604020202020204" pitchFamily="34" charset="0"/>
              <a:buChar char="•"/>
            </a:pPr>
            <a:r>
              <a:rPr lang="en-GB"/>
              <a:t>MTC MISSION FI will support Horizon 2 projects in the MTC domain that have a </a:t>
            </a:r>
            <a:r>
              <a:rPr lang="en-GB" b="1"/>
              <a:t>clear pathway towards industry deployment</a:t>
            </a:r>
            <a:r>
              <a:rPr lang="en-GB"/>
              <a:t>. </a:t>
            </a:r>
          </a:p>
          <a:p>
            <a:pPr marL="342900" indent="-342900" algn="just">
              <a:buFont typeface="Arial" panose="020B0604020202020204" pitchFamily="34" charset="0"/>
              <a:buChar char="•"/>
            </a:pPr>
            <a:endParaRPr lang="en-GB"/>
          </a:p>
          <a:p>
            <a:pPr marL="342900" indent="-342900" algn="just">
              <a:buFont typeface="Arial" panose="020B0604020202020204" pitchFamily="34" charset="0"/>
              <a:buChar char="•"/>
            </a:pPr>
            <a:r>
              <a:rPr lang="en-GB"/>
              <a:t>Operationalised through a </a:t>
            </a:r>
            <a:r>
              <a:rPr lang="en-GB" b="1"/>
              <a:t>Sector-directed and Portfolio Director (PD) led </a:t>
            </a:r>
            <a:r>
              <a:rPr lang="en-GB"/>
              <a:t>framework to ensure alignment of projects with strategic sectorial objectives. </a:t>
            </a:r>
          </a:p>
          <a:p>
            <a:pPr marL="1028683" lvl="1" indent="-342900" algn="just"/>
            <a:r>
              <a:rPr lang="en-GB" sz="1800"/>
              <a:t>Sector Leads (EDB/ESG) </a:t>
            </a:r>
            <a:r>
              <a:rPr lang="en-SG" sz="1800"/>
              <a:t>start off with </a:t>
            </a:r>
            <a:r>
              <a:rPr lang="en-SG" sz="1800" b="1"/>
              <a:t>clear identified areas</a:t>
            </a:r>
            <a:r>
              <a:rPr lang="en-SG" sz="1800"/>
              <a:t> that require both scientific and engineering breakthroughs to advance their sector</a:t>
            </a:r>
            <a:r>
              <a:rPr lang="en-GB" sz="1800"/>
              <a:t>. </a:t>
            </a:r>
          </a:p>
          <a:p>
            <a:pPr marL="1028683" lvl="1" indent="-342900" algn="just"/>
            <a:r>
              <a:rPr lang="en-GB" sz="1800"/>
              <a:t>PDs to </a:t>
            </a:r>
            <a:r>
              <a:rPr lang="en-GB" sz="1800" b="1"/>
              <a:t>identify and form multidisciplinary R&amp;D teams </a:t>
            </a:r>
            <a:r>
              <a:rPr lang="en-GB" sz="1800"/>
              <a:t>to address the problem statements of the identified area. </a:t>
            </a:r>
          </a:p>
          <a:p>
            <a:pPr marL="1028683" lvl="1" indent="-342900" algn="just"/>
            <a:r>
              <a:rPr lang="en-GB" sz="1800"/>
              <a:t>PDs are also </a:t>
            </a:r>
            <a:r>
              <a:rPr lang="en-GB" sz="1800" b="1"/>
              <a:t>empowered to actively manage, reprioritise or discontinue PI-led projects </a:t>
            </a:r>
            <a:r>
              <a:rPr lang="en-GB" sz="1800"/>
              <a:t>based on evolving sector priorities.</a:t>
            </a:r>
          </a:p>
          <a:p>
            <a:pPr marL="342900" indent="-342900" algn="just">
              <a:buFont typeface="Arial" panose="020B0604020202020204" pitchFamily="34" charset="0"/>
              <a:buChar char="•"/>
            </a:pPr>
            <a:endParaRPr lang="en-GB"/>
          </a:p>
          <a:p>
            <a:pPr marL="342900" indent="-342900" algn="just">
              <a:buFont typeface="Arial" panose="020B0604020202020204" pitchFamily="34" charset="0"/>
              <a:buChar char="•"/>
            </a:pPr>
            <a:r>
              <a:rPr lang="en-GB"/>
              <a:t>The desired outcome is for Projects to deliver outsized commercial impact within ten years. </a:t>
            </a:r>
          </a:p>
          <a:p>
            <a:endParaRPr lang="en-SG"/>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2C25B8C-2150-3048-BCF3-4ECBCEE50C4A}" type="slidenum">
              <a:rPr lang="en-US" smtClean="0"/>
              <a:t>5</a:t>
            </a:fld>
            <a:endParaRPr lang="en-US"/>
          </a:p>
        </p:txBody>
      </p:sp>
    </p:spTree>
    <p:extLst>
      <p:ext uri="{BB962C8B-B14F-4D97-AF65-F5344CB8AC3E}">
        <p14:creationId xmlns:p14="http://schemas.microsoft.com/office/powerpoint/2010/main" val="1740016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IRS is no longer the main KPI. Research Performers need to ensure technical milestones are met for funding to continue. </a:t>
            </a: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2C25B8C-2150-3048-BCF3-4ECBCEE50C4A}" type="slidenum">
              <a:rPr lang="en-US" smtClean="0"/>
              <a:t>8</a:t>
            </a:fld>
            <a:endParaRPr lang="en-US"/>
          </a:p>
        </p:txBody>
      </p:sp>
    </p:spTree>
    <p:extLst>
      <p:ext uri="{BB962C8B-B14F-4D97-AF65-F5344CB8AC3E}">
        <p14:creationId xmlns:p14="http://schemas.microsoft.com/office/powerpoint/2010/main" val="3451185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Arial" panose="020B0604020202020204" pitchFamily="34" charset="0"/>
              <a:buAutoNum type="arabicPeriod"/>
            </a:pPr>
            <a:r>
              <a:rPr lang="en-SG"/>
              <a:t>There will no longer be rolling grant calls for MTC MISSION FI. Sector Leads will identify areas of investment and PD will form R&amp;D teams, via grant calls, to address them.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a:t>IRS is no longer the main KPI. Research Performers need to ensure technical milestones are met for funding to continue. </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US" sz="1200"/>
              <a:t>There would be more active project management in MTC MISSION FI --- formal technical review once every quarter to assess if projects are: </a:t>
            </a:r>
          </a:p>
          <a:p>
            <a:pPr marL="342900" indent="-342900">
              <a:buFont typeface="Arial" panose="020B0604020202020204" pitchFamily="34" charset="0"/>
              <a:buChar char="•"/>
            </a:pPr>
            <a:r>
              <a:rPr lang="en-SG"/>
              <a:t>Meeting technical milestones or is no longer relevant need to work with PD to pivot. Projects that are not able to pivot will be closed early. </a:t>
            </a:r>
          </a:p>
          <a:p>
            <a:pPr marL="342900" indent="-342900">
              <a:buFont typeface="Arial" panose="020B0604020202020204" pitchFamily="34" charset="0"/>
              <a:buChar char="•"/>
            </a:pPr>
            <a:r>
              <a:rPr lang="en-SG"/>
              <a:t>Ready for follow-on-funding can be closed early.</a:t>
            </a:r>
          </a:p>
          <a:p>
            <a:endParaRPr lang="en-SG"/>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2C25B8C-2150-3048-BCF3-4ECBCEE50C4A}" type="slidenum">
              <a:rPr lang="en-US" smtClean="0"/>
              <a:t>11</a:t>
            </a:fld>
            <a:endParaRPr lang="en-US"/>
          </a:p>
        </p:txBody>
      </p:sp>
    </p:spTree>
    <p:extLst>
      <p:ext uri="{BB962C8B-B14F-4D97-AF65-F5344CB8AC3E}">
        <p14:creationId xmlns:p14="http://schemas.microsoft.com/office/powerpoint/2010/main" val="31028006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Key takeaways are: </a:t>
            </a:r>
          </a:p>
          <a:p>
            <a:pPr marL="171450" indent="-171450">
              <a:buFontTx/>
              <a:buChar char="-"/>
            </a:pPr>
            <a:r>
              <a:rPr lang="en-US"/>
              <a:t>No roll grant calls</a:t>
            </a:r>
          </a:p>
          <a:p>
            <a:pPr marL="171450" indent="-171450">
              <a:buFontTx/>
              <a:buChar char="-"/>
            </a:pPr>
            <a:r>
              <a:rPr lang="en-US" err="1"/>
              <a:t>Programmes</a:t>
            </a:r>
            <a:r>
              <a:rPr lang="en-US"/>
              <a:t> are Sector Directed and PD-Led – Researchers will proposal solutions to address problem statement</a:t>
            </a:r>
          </a:p>
          <a:p>
            <a:pPr marL="171450" indent="-171450">
              <a:buFontTx/>
              <a:buChar char="-"/>
            </a:pPr>
            <a:r>
              <a:rPr lang="en-US"/>
              <a:t>IRS no longer the main KPI and Researchers will need to ensure technical milestones are met to continue funding</a:t>
            </a:r>
          </a:p>
          <a:p>
            <a:pPr marL="171450" indent="-171450">
              <a:buFontTx/>
              <a:buChar char="-"/>
            </a:pPr>
            <a:r>
              <a:rPr lang="en-US"/>
              <a:t>Projects will be actively managed by the PD</a:t>
            </a:r>
          </a:p>
          <a:p>
            <a:pPr marL="171450" indent="-171450">
              <a:buFontTx/>
              <a:buChar char="-"/>
            </a:pPr>
            <a:r>
              <a:rPr lang="en-US"/>
              <a:t>Projects will be considered favorably for follow-on-funding if they successfully gain commercial traction! </a:t>
            </a:r>
            <a:endParaRPr lang="en-SG"/>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F2C25B8C-2150-3048-BCF3-4ECBCEE50C4A}" type="slidenum">
              <a:rPr lang="en-US" smtClean="0"/>
              <a:t>12</a:t>
            </a:fld>
            <a:endParaRPr lang="en-US"/>
          </a:p>
        </p:txBody>
      </p:sp>
    </p:spTree>
    <p:extLst>
      <p:ext uri="{BB962C8B-B14F-4D97-AF65-F5344CB8AC3E}">
        <p14:creationId xmlns:p14="http://schemas.microsoft.com/office/powerpoint/2010/main" val="29361560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png"/><Relationship Id="rId4" Type="http://schemas.openxmlformats.org/officeDocument/2006/relationships/image" Target="../media/image1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78251D2-2511-4289-9D0A-4DD21654B9DD}"/>
              </a:ext>
            </a:extLst>
          </p:cNvPr>
          <p:cNvSpPr/>
          <p:nvPr userDrawn="1"/>
        </p:nvSpPr>
        <p:spPr>
          <a:xfrm>
            <a:off x="-21571" y="-35558"/>
            <a:ext cx="4772216" cy="69291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2400"/>
          </a:p>
        </p:txBody>
      </p:sp>
      <p:sp>
        <p:nvSpPr>
          <p:cNvPr id="26" name="Picture Placeholder 5">
            <a:extLst>
              <a:ext uri="{FF2B5EF4-FFF2-40B4-BE49-F238E27FC236}">
                <a16:creationId xmlns:a16="http://schemas.microsoft.com/office/drawing/2014/main" id="{25171BD9-438B-C340-4B6F-52ACC8299113}"/>
              </a:ext>
            </a:extLst>
          </p:cNvPr>
          <p:cNvSpPr>
            <a:spLocks noGrp="1"/>
          </p:cNvSpPr>
          <p:nvPr>
            <p:ph type="pic" sz="quarter" idx="17" hasCustomPrompt="1"/>
          </p:nvPr>
        </p:nvSpPr>
        <p:spPr>
          <a:xfrm>
            <a:off x="4750646" y="0"/>
            <a:ext cx="7441353" cy="6929117"/>
          </a:xfrm>
          <a:prstGeom prst="rect">
            <a:avLst/>
          </a:prstGeom>
          <a:solidFill>
            <a:schemeClr val="accent2">
              <a:lumMod val="20000"/>
              <a:lumOff val="80000"/>
            </a:schemeClr>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333"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 Click icon to insert image</a:t>
            </a:r>
          </a:p>
        </p:txBody>
      </p:sp>
      <p:pic>
        <p:nvPicPr>
          <p:cNvPr id="5" name="Picture 4" descr="A black background with white text&#10;&#10;Description automatically generated">
            <a:extLst>
              <a:ext uri="{FF2B5EF4-FFF2-40B4-BE49-F238E27FC236}">
                <a16:creationId xmlns:a16="http://schemas.microsoft.com/office/drawing/2014/main" id="{31E1A3F8-330C-CA87-F88F-8DEE4648AB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4321" y="190220"/>
            <a:ext cx="2541467" cy="1175211"/>
          </a:xfrm>
          <a:prstGeom prst="rect">
            <a:avLst/>
          </a:prstGeom>
        </p:spPr>
      </p:pic>
      <p:sp>
        <p:nvSpPr>
          <p:cNvPr id="9" name="Text Placeholder 24">
            <a:extLst>
              <a:ext uri="{FF2B5EF4-FFF2-40B4-BE49-F238E27FC236}">
                <a16:creationId xmlns:a16="http://schemas.microsoft.com/office/drawing/2014/main" id="{5D1976F4-F620-4E3B-7930-BD424D122A61}"/>
              </a:ext>
            </a:extLst>
          </p:cNvPr>
          <p:cNvSpPr>
            <a:spLocks noGrp="1"/>
          </p:cNvSpPr>
          <p:nvPr>
            <p:ph type="body" sz="quarter" idx="69" hasCustomPrompt="1"/>
          </p:nvPr>
        </p:nvSpPr>
        <p:spPr>
          <a:xfrm>
            <a:off x="334569" y="5682895"/>
            <a:ext cx="3434439" cy="984885"/>
          </a:xfrm>
        </p:spPr>
        <p:txBody>
          <a:bodyPr wrap="square" lIns="0" tIns="0" rIns="0" bIns="0">
            <a:spAutoFit/>
          </a:bodyPr>
          <a:lstStyle>
            <a:lvl1pPr marL="0" indent="0">
              <a:lnSpc>
                <a:spcPct val="100000"/>
              </a:lnSpc>
              <a:spcBef>
                <a:spcPts val="0"/>
              </a:spcBef>
              <a:buNone/>
              <a:defRPr>
                <a:solidFill>
                  <a:schemeClr val="bg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r>
              <a:rPr lang="en-GB"/>
              <a:t>Name of presenter </a:t>
            </a:r>
            <a:r>
              <a:rPr lang="en-US" sz="1600" b="0">
                <a:solidFill>
                  <a:schemeClr val="bg1"/>
                </a:solidFill>
                <a:latin typeface="Open Sans 2"/>
                <a:ea typeface="Open Sans 2"/>
                <a:cs typeface="Open Sans 2"/>
                <a:sym typeface="Open Sans 2"/>
              </a:rPr>
              <a:t>Designation(s)/Department(s)      Date                     (Security/Sensitivity) Classification</a:t>
            </a:r>
          </a:p>
        </p:txBody>
      </p:sp>
      <p:sp>
        <p:nvSpPr>
          <p:cNvPr id="2" name="Title 1">
            <a:extLst>
              <a:ext uri="{FF2B5EF4-FFF2-40B4-BE49-F238E27FC236}">
                <a16:creationId xmlns:a16="http://schemas.microsoft.com/office/drawing/2014/main" id="{BF8AF469-9503-0765-4F71-CA4E54734D01}"/>
              </a:ext>
            </a:extLst>
          </p:cNvPr>
          <p:cNvSpPr>
            <a:spLocks noGrp="1"/>
          </p:cNvSpPr>
          <p:nvPr>
            <p:ph type="ctrTitle" hasCustomPrompt="1"/>
          </p:nvPr>
        </p:nvSpPr>
        <p:spPr>
          <a:xfrm>
            <a:off x="334569" y="1793942"/>
            <a:ext cx="4059936" cy="2297809"/>
          </a:xfrm>
          <a:prstGeom prst="rect">
            <a:avLst/>
          </a:prstGeom>
        </p:spPr>
        <p:txBody>
          <a:bodyPr wrap="square" lIns="0" tIns="0" rIns="0" bIns="0" anchor="t" anchorCtr="0">
            <a:spAutoFit/>
          </a:bodyPr>
          <a:lstStyle>
            <a:lvl1pPr algn="l">
              <a:lnSpc>
                <a:spcPct val="100000"/>
              </a:lnSpc>
              <a:defRPr sz="3733"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Title: First Line,</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Second Line,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Open Sans Bold,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36pt</a:t>
            </a:r>
          </a:p>
        </p:txBody>
      </p:sp>
      <p:sp>
        <p:nvSpPr>
          <p:cNvPr id="4" name="Text Placeholder 21">
            <a:extLst>
              <a:ext uri="{FF2B5EF4-FFF2-40B4-BE49-F238E27FC236}">
                <a16:creationId xmlns:a16="http://schemas.microsoft.com/office/drawing/2014/main" id="{8D21143B-9DB6-0751-9642-862106981A53}"/>
              </a:ext>
            </a:extLst>
          </p:cNvPr>
          <p:cNvSpPr>
            <a:spLocks noGrp="1"/>
          </p:cNvSpPr>
          <p:nvPr>
            <p:ph type="body" sz="quarter" idx="67" hasCustomPrompt="1"/>
          </p:nvPr>
        </p:nvSpPr>
        <p:spPr>
          <a:xfrm>
            <a:off x="335416" y="4237561"/>
            <a:ext cx="4059767" cy="738664"/>
          </a:xfrm>
        </p:spPr>
        <p:txBody>
          <a:bodyPr lIns="0" tIns="0" rIns="0" bIns="0">
            <a:spAutoFit/>
          </a:bodyPr>
          <a:lstStyle>
            <a:lvl1pPr marL="0" indent="0">
              <a:lnSpc>
                <a:spcPct val="100000"/>
              </a:lnSpc>
              <a:buNone/>
              <a:defRPr sz="2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left align</a:t>
            </a:r>
          </a:p>
        </p:txBody>
      </p:sp>
    </p:spTree>
    <p:extLst>
      <p:ext uri="{BB962C8B-B14F-4D97-AF65-F5344CB8AC3E}">
        <p14:creationId xmlns:p14="http://schemas.microsoft.com/office/powerpoint/2010/main" val="2686363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E61B18-8457-CC73-1DB3-2A8CC7E6C841}"/>
              </a:ext>
            </a:extLst>
          </p:cNvPr>
          <p:cNvPicPr>
            <a:picLocks noChangeAspect="1"/>
          </p:cNvPicPr>
          <p:nvPr userDrawn="1"/>
        </p:nvPicPr>
        <p:blipFill>
          <a:blip r:embed="rId2"/>
          <a:srcRect l="1693" t="1147" r="28603" b="1229"/>
          <a:stretch/>
        </p:blipFill>
        <p:spPr>
          <a:xfrm>
            <a:off x="4783125" y="-35558"/>
            <a:ext cx="7421068" cy="6929119"/>
          </a:xfrm>
          <a:prstGeom prst="rect">
            <a:avLst/>
          </a:prstGeom>
        </p:spPr>
      </p:pic>
      <p:sp>
        <p:nvSpPr>
          <p:cNvPr id="3" name="Rectangle 2">
            <a:extLst>
              <a:ext uri="{FF2B5EF4-FFF2-40B4-BE49-F238E27FC236}">
                <a16:creationId xmlns:a16="http://schemas.microsoft.com/office/drawing/2014/main" id="{E78251D2-2511-4289-9D0A-4DD21654B9DD}"/>
              </a:ext>
            </a:extLst>
          </p:cNvPr>
          <p:cNvSpPr/>
          <p:nvPr userDrawn="1"/>
        </p:nvSpPr>
        <p:spPr>
          <a:xfrm>
            <a:off x="-21571" y="-35558"/>
            <a:ext cx="4886179" cy="69291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2400"/>
          </a:p>
        </p:txBody>
      </p:sp>
      <p:pic>
        <p:nvPicPr>
          <p:cNvPr id="5" name="Picture 4" descr="A black background with white text&#10;&#10;Description automatically generated">
            <a:extLst>
              <a:ext uri="{FF2B5EF4-FFF2-40B4-BE49-F238E27FC236}">
                <a16:creationId xmlns:a16="http://schemas.microsoft.com/office/drawing/2014/main" id="{61517459-E9EC-1CCE-7B87-5571D4F458F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4321" y="190220"/>
            <a:ext cx="2541467" cy="1175211"/>
          </a:xfrm>
          <a:prstGeom prst="rect">
            <a:avLst/>
          </a:prstGeom>
        </p:spPr>
      </p:pic>
      <p:sp>
        <p:nvSpPr>
          <p:cNvPr id="17" name="Text Placeholder 24">
            <a:extLst>
              <a:ext uri="{FF2B5EF4-FFF2-40B4-BE49-F238E27FC236}">
                <a16:creationId xmlns:a16="http://schemas.microsoft.com/office/drawing/2014/main" id="{91299144-F78F-3BF9-6228-2102031BE65A}"/>
              </a:ext>
            </a:extLst>
          </p:cNvPr>
          <p:cNvSpPr>
            <a:spLocks noGrp="1"/>
          </p:cNvSpPr>
          <p:nvPr>
            <p:ph type="body" sz="quarter" idx="69" hasCustomPrompt="1"/>
          </p:nvPr>
        </p:nvSpPr>
        <p:spPr>
          <a:xfrm>
            <a:off x="334569" y="5682895"/>
            <a:ext cx="3434439" cy="984885"/>
          </a:xfrm>
        </p:spPr>
        <p:txBody>
          <a:bodyPr wrap="square" lIns="0" tIns="0" rIns="0" bIns="0">
            <a:spAutoFit/>
          </a:bodyPr>
          <a:lstStyle>
            <a:lvl1pPr marL="0" indent="0">
              <a:lnSpc>
                <a:spcPct val="100000"/>
              </a:lnSpc>
              <a:spcBef>
                <a:spcPts val="0"/>
              </a:spcBef>
              <a:buNone/>
              <a:defRPr>
                <a:solidFill>
                  <a:schemeClr val="bg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r>
              <a:rPr lang="en-GB"/>
              <a:t>Name of presenter </a:t>
            </a:r>
            <a:r>
              <a:rPr lang="en-US" sz="1600" b="0">
                <a:solidFill>
                  <a:schemeClr val="bg1"/>
                </a:solidFill>
                <a:latin typeface="Open Sans 2"/>
                <a:ea typeface="Open Sans 2"/>
                <a:cs typeface="Open Sans 2"/>
                <a:sym typeface="Open Sans 2"/>
              </a:rPr>
              <a:t>Designation(s)/Department(s)      Date                     (Security/Sensitivity) Classification</a:t>
            </a:r>
          </a:p>
        </p:txBody>
      </p:sp>
      <p:sp>
        <p:nvSpPr>
          <p:cNvPr id="18" name="Title 1">
            <a:extLst>
              <a:ext uri="{FF2B5EF4-FFF2-40B4-BE49-F238E27FC236}">
                <a16:creationId xmlns:a16="http://schemas.microsoft.com/office/drawing/2014/main" id="{397BCBAD-4F87-078B-69EB-BAD2ECBE62DA}"/>
              </a:ext>
            </a:extLst>
          </p:cNvPr>
          <p:cNvSpPr>
            <a:spLocks noGrp="1"/>
          </p:cNvSpPr>
          <p:nvPr>
            <p:ph type="ctrTitle" hasCustomPrompt="1"/>
          </p:nvPr>
        </p:nvSpPr>
        <p:spPr>
          <a:xfrm>
            <a:off x="334569" y="1793942"/>
            <a:ext cx="4059936" cy="2297809"/>
          </a:xfrm>
          <a:prstGeom prst="rect">
            <a:avLst/>
          </a:prstGeom>
        </p:spPr>
        <p:txBody>
          <a:bodyPr wrap="square" lIns="0" tIns="0" rIns="0" bIns="0" anchor="t" anchorCtr="0">
            <a:spAutoFit/>
          </a:bodyPr>
          <a:lstStyle>
            <a:lvl1pPr algn="l">
              <a:lnSpc>
                <a:spcPct val="100000"/>
              </a:lnSpc>
              <a:defRPr sz="3733"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Title: First Line,</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Second Line,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Open Sans Bold,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36pt</a:t>
            </a:r>
          </a:p>
        </p:txBody>
      </p:sp>
      <p:sp>
        <p:nvSpPr>
          <p:cNvPr id="19" name="Text Placeholder 21">
            <a:extLst>
              <a:ext uri="{FF2B5EF4-FFF2-40B4-BE49-F238E27FC236}">
                <a16:creationId xmlns:a16="http://schemas.microsoft.com/office/drawing/2014/main" id="{86C792DD-0FE6-9EF5-0BAD-2295A87A79F2}"/>
              </a:ext>
            </a:extLst>
          </p:cNvPr>
          <p:cNvSpPr>
            <a:spLocks noGrp="1"/>
          </p:cNvSpPr>
          <p:nvPr>
            <p:ph type="body" sz="quarter" idx="67" hasCustomPrompt="1"/>
          </p:nvPr>
        </p:nvSpPr>
        <p:spPr>
          <a:xfrm>
            <a:off x="335416" y="4237561"/>
            <a:ext cx="4059767" cy="738664"/>
          </a:xfrm>
        </p:spPr>
        <p:txBody>
          <a:bodyPr lIns="0" tIns="0" rIns="0" bIns="0">
            <a:spAutoFit/>
          </a:bodyPr>
          <a:lstStyle>
            <a:lvl1pPr marL="0" indent="0">
              <a:lnSpc>
                <a:spcPct val="100000"/>
              </a:lnSpc>
              <a:buNone/>
              <a:defRPr sz="2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left align</a:t>
            </a:r>
          </a:p>
        </p:txBody>
      </p:sp>
    </p:spTree>
    <p:extLst>
      <p:ext uri="{BB962C8B-B14F-4D97-AF65-F5344CB8AC3E}">
        <p14:creationId xmlns:p14="http://schemas.microsoft.com/office/powerpoint/2010/main" val="1385536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2A2684-F26A-BEEA-A0F9-0790E30FCB18}"/>
              </a:ext>
            </a:extLst>
          </p:cNvPr>
          <p:cNvPicPr>
            <a:picLocks noChangeAspect="1"/>
          </p:cNvPicPr>
          <p:nvPr userDrawn="1"/>
        </p:nvPicPr>
        <p:blipFill>
          <a:blip r:embed="rId2">
            <a:extLst>
              <a:ext uri="{28A0092B-C50C-407E-A947-70E740481C1C}">
                <a14:useLocalDpi xmlns:a14="http://schemas.microsoft.com/office/drawing/2010/main" val="0"/>
              </a:ext>
            </a:extLst>
          </a:blip>
          <a:srcRect l="60241" t="23774" r="18314" b="26681"/>
          <a:stretch/>
        </p:blipFill>
        <p:spPr>
          <a:xfrm>
            <a:off x="4770932" y="-35560"/>
            <a:ext cx="7498024" cy="6929117"/>
          </a:xfrm>
          <a:prstGeom prst="rect">
            <a:avLst/>
          </a:prstGeom>
        </p:spPr>
      </p:pic>
      <p:sp>
        <p:nvSpPr>
          <p:cNvPr id="3" name="Rectangle 2">
            <a:extLst>
              <a:ext uri="{FF2B5EF4-FFF2-40B4-BE49-F238E27FC236}">
                <a16:creationId xmlns:a16="http://schemas.microsoft.com/office/drawing/2014/main" id="{E78251D2-2511-4289-9D0A-4DD21654B9DD}"/>
              </a:ext>
            </a:extLst>
          </p:cNvPr>
          <p:cNvSpPr/>
          <p:nvPr userDrawn="1"/>
        </p:nvSpPr>
        <p:spPr>
          <a:xfrm>
            <a:off x="-21571" y="-35558"/>
            <a:ext cx="4886179" cy="69291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2400"/>
          </a:p>
        </p:txBody>
      </p:sp>
      <p:pic>
        <p:nvPicPr>
          <p:cNvPr id="4" name="Picture 3" descr="A black background with white text&#10;&#10;Description automatically generated">
            <a:extLst>
              <a:ext uri="{FF2B5EF4-FFF2-40B4-BE49-F238E27FC236}">
                <a16:creationId xmlns:a16="http://schemas.microsoft.com/office/drawing/2014/main" id="{3C1D1D8B-5A57-C3CA-682F-EEC948E167B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4321" y="190220"/>
            <a:ext cx="2541467" cy="1175211"/>
          </a:xfrm>
          <a:prstGeom prst="rect">
            <a:avLst/>
          </a:prstGeom>
        </p:spPr>
      </p:pic>
      <p:sp>
        <p:nvSpPr>
          <p:cNvPr id="9" name="Text Placeholder 24">
            <a:extLst>
              <a:ext uri="{FF2B5EF4-FFF2-40B4-BE49-F238E27FC236}">
                <a16:creationId xmlns:a16="http://schemas.microsoft.com/office/drawing/2014/main" id="{ED35F940-34D0-B2FC-CB92-3F055B7F3B41}"/>
              </a:ext>
            </a:extLst>
          </p:cNvPr>
          <p:cNvSpPr>
            <a:spLocks noGrp="1"/>
          </p:cNvSpPr>
          <p:nvPr>
            <p:ph type="body" sz="quarter" idx="69" hasCustomPrompt="1"/>
          </p:nvPr>
        </p:nvSpPr>
        <p:spPr>
          <a:xfrm>
            <a:off x="334569" y="5682895"/>
            <a:ext cx="3434439" cy="984885"/>
          </a:xfrm>
        </p:spPr>
        <p:txBody>
          <a:bodyPr wrap="square" lIns="0" tIns="0" rIns="0" bIns="0">
            <a:spAutoFit/>
          </a:bodyPr>
          <a:lstStyle>
            <a:lvl1pPr marL="0" indent="0">
              <a:lnSpc>
                <a:spcPct val="100000"/>
              </a:lnSpc>
              <a:spcBef>
                <a:spcPts val="0"/>
              </a:spcBef>
              <a:buNone/>
              <a:defRPr>
                <a:solidFill>
                  <a:schemeClr val="bg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r>
              <a:rPr lang="en-GB"/>
              <a:t>Name of presenter </a:t>
            </a:r>
            <a:r>
              <a:rPr lang="en-US" sz="1600" b="0">
                <a:solidFill>
                  <a:schemeClr val="bg1"/>
                </a:solidFill>
                <a:latin typeface="Open Sans 2"/>
                <a:ea typeface="Open Sans 2"/>
                <a:cs typeface="Open Sans 2"/>
                <a:sym typeface="Open Sans 2"/>
              </a:rPr>
              <a:t>Designation(s)/Department(s)      Date                     (Security/Sensitivity) Classification</a:t>
            </a:r>
          </a:p>
        </p:txBody>
      </p:sp>
      <p:sp>
        <p:nvSpPr>
          <p:cNvPr id="10" name="Title 1">
            <a:extLst>
              <a:ext uri="{FF2B5EF4-FFF2-40B4-BE49-F238E27FC236}">
                <a16:creationId xmlns:a16="http://schemas.microsoft.com/office/drawing/2014/main" id="{80BC64B4-FC1C-4DD9-5A45-1985C76220BC}"/>
              </a:ext>
            </a:extLst>
          </p:cNvPr>
          <p:cNvSpPr>
            <a:spLocks noGrp="1"/>
          </p:cNvSpPr>
          <p:nvPr>
            <p:ph type="ctrTitle" hasCustomPrompt="1"/>
          </p:nvPr>
        </p:nvSpPr>
        <p:spPr>
          <a:xfrm>
            <a:off x="334569" y="1793942"/>
            <a:ext cx="4059936" cy="2297809"/>
          </a:xfrm>
          <a:prstGeom prst="rect">
            <a:avLst/>
          </a:prstGeom>
        </p:spPr>
        <p:txBody>
          <a:bodyPr wrap="square" lIns="0" tIns="0" rIns="0" bIns="0" anchor="t" anchorCtr="0">
            <a:spAutoFit/>
          </a:bodyPr>
          <a:lstStyle>
            <a:lvl1pPr algn="l">
              <a:lnSpc>
                <a:spcPct val="100000"/>
              </a:lnSpc>
              <a:defRPr sz="3733"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Title: First Line,</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Second Line,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Open Sans Bold,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36pt</a:t>
            </a:r>
          </a:p>
        </p:txBody>
      </p:sp>
      <p:sp>
        <p:nvSpPr>
          <p:cNvPr id="11" name="Text Placeholder 21">
            <a:extLst>
              <a:ext uri="{FF2B5EF4-FFF2-40B4-BE49-F238E27FC236}">
                <a16:creationId xmlns:a16="http://schemas.microsoft.com/office/drawing/2014/main" id="{0B8E84D6-7DE4-3567-7107-D8DA81D81043}"/>
              </a:ext>
            </a:extLst>
          </p:cNvPr>
          <p:cNvSpPr>
            <a:spLocks noGrp="1"/>
          </p:cNvSpPr>
          <p:nvPr>
            <p:ph type="body" sz="quarter" idx="67" hasCustomPrompt="1"/>
          </p:nvPr>
        </p:nvSpPr>
        <p:spPr>
          <a:xfrm>
            <a:off x="335416" y="4237561"/>
            <a:ext cx="4059767" cy="738664"/>
          </a:xfrm>
        </p:spPr>
        <p:txBody>
          <a:bodyPr lIns="0" tIns="0" rIns="0" bIns="0">
            <a:spAutoFit/>
          </a:bodyPr>
          <a:lstStyle>
            <a:lvl1pPr marL="0" indent="0">
              <a:lnSpc>
                <a:spcPct val="100000"/>
              </a:lnSpc>
              <a:buNone/>
              <a:defRPr sz="2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left align</a:t>
            </a:r>
          </a:p>
        </p:txBody>
      </p:sp>
    </p:spTree>
    <p:extLst>
      <p:ext uri="{BB962C8B-B14F-4D97-AF65-F5344CB8AC3E}">
        <p14:creationId xmlns:p14="http://schemas.microsoft.com/office/powerpoint/2010/main" val="3918507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4">
    <p:spTree>
      <p:nvGrpSpPr>
        <p:cNvPr id="1" name=""/>
        <p:cNvGrpSpPr/>
        <p:nvPr/>
      </p:nvGrpSpPr>
      <p:grpSpPr>
        <a:xfrm>
          <a:off x="0" y="0"/>
          <a:ext cx="0" cy="0"/>
          <a:chOff x="0" y="0"/>
          <a:chExt cx="0" cy="0"/>
        </a:xfrm>
      </p:grpSpPr>
      <p:pic>
        <p:nvPicPr>
          <p:cNvPr id="6" name="Picture 5" descr="A building with a sign on it&#10;&#10;Description automatically generated">
            <a:extLst>
              <a:ext uri="{FF2B5EF4-FFF2-40B4-BE49-F238E27FC236}">
                <a16:creationId xmlns:a16="http://schemas.microsoft.com/office/drawing/2014/main" id="{1D67B23E-EC9A-6800-5C63-174C4F3FA491}"/>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9177" t="990" r="20430"/>
          <a:stretch/>
        </p:blipFill>
        <p:spPr>
          <a:xfrm>
            <a:off x="4864609" y="-35563"/>
            <a:ext cx="7404348" cy="6929117"/>
          </a:xfrm>
          <a:prstGeom prst="rect">
            <a:avLst/>
          </a:prstGeom>
        </p:spPr>
      </p:pic>
      <p:sp>
        <p:nvSpPr>
          <p:cNvPr id="3" name="Rectangle 2">
            <a:extLst>
              <a:ext uri="{FF2B5EF4-FFF2-40B4-BE49-F238E27FC236}">
                <a16:creationId xmlns:a16="http://schemas.microsoft.com/office/drawing/2014/main" id="{E78251D2-2511-4289-9D0A-4DD21654B9DD}"/>
              </a:ext>
            </a:extLst>
          </p:cNvPr>
          <p:cNvSpPr/>
          <p:nvPr userDrawn="1"/>
        </p:nvSpPr>
        <p:spPr>
          <a:xfrm>
            <a:off x="-21571" y="-35558"/>
            <a:ext cx="4886179" cy="69291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2400"/>
          </a:p>
        </p:txBody>
      </p:sp>
      <p:pic>
        <p:nvPicPr>
          <p:cNvPr id="4" name="Picture 3" descr="A black background with white text&#10;&#10;Description automatically generated">
            <a:extLst>
              <a:ext uri="{FF2B5EF4-FFF2-40B4-BE49-F238E27FC236}">
                <a16:creationId xmlns:a16="http://schemas.microsoft.com/office/drawing/2014/main" id="{DEECA96F-2E78-A4A6-5EC4-285939A80DE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4321" y="190220"/>
            <a:ext cx="2541467" cy="1175211"/>
          </a:xfrm>
          <a:prstGeom prst="rect">
            <a:avLst/>
          </a:prstGeom>
        </p:spPr>
      </p:pic>
      <p:sp>
        <p:nvSpPr>
          <p:cNvPr id="5" name="Text Placeholder 24">
            <a:extLst>
              <a:ext uri="{FF2B5EF4-FFF2-40B4-BE49-F238E27FC236}">
                <a16:creationId xmlns:a16="http://schemas.microsoft.com/office/drawing/2014/main" id="{2C2ECB95-A6B7-D650-39AA-72DE3B9EC4BB}"/>
              </a:ext>
            </a:extLst>
          </p:cNvPr>
          <p:cNvSpPr>
            <a:spLocks noGrp="1"/>
          </p:cNvSpPr>
          <p:nvPr>
            <p:ph type="body" sz="quarter" idx="69" hasCustomPrompt="1"/>
          </p:nvPr>
        </p:nvSpPr>
        <p:spPr>
          <a:xfrm>
            <a:off x="334569" y="5682895"/>
            <a:ext cx="3434439" cy="984885"/>
          </a:xfrm>
        </p:spPr>
        <p:txBody>
          <a:bodyPr wrap="square" lIns="0" tIns="0" rIns="0" bIns="0">
            <a:spAutoFit/>
          </a:bodyPr>
          <a:lstStyle>
            <a:lvl1pPr marL="0" indent="0">
              <a:lnSpc>
                <a:spcPct val="100000"/>
              </a:lnSpc>
              <a:spcBef>
                <a:spcPts val="0"/>
              </a:spcBef>
              <a:buNone/>
              <a:defRPr>
                <a:solidFill>
                  <a:schemeClr val="bg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r>
              <a:rPr lang="en-GB"/>
              <a:t>Name of presenter </a:t>
            </a:r>
            <a:r>
              <a:rPr lang="en-US" sz="1600" b="0">
                <a:solidFill>
                  <a:schemeClr val="bg1"/>
                </a:solidFill>
                <a:latin typeface="Open Sans 2"/>
                <a:ea typeface="Open Sans 2"/>
                <a:cs typeface="Open Sans 2"/>
                <a:sym typeface="Open Sans 2"/>
              </a:rPr>
              <a:t>Designation(s)/Department(s)      Date                     (Security/Sensitivity) Classification</a:t>
            </a:r>
          </a:p>
        </p:txBody>
      </p:sp>
      <p:sp>
        <p:nvSpPr>
          <p:cNvPr id="7" name="Title 1">
            <a:extLst>
              <a:ext uri="{FF2B5EF4-FFF2-40B4-BE49-F238E27FC236}">
                <a16:creationId xmlns:a16="http://schemas.microsoft.com/office/drawing/2014/main" id="{3447BC7F-0C38-AAD9-9354-E21789C2E022}"/>
              </a:ext>
            </a:extLst>
          </p:cNvPr>
          <p:cNvSpPr>
            <a:spLocks noGrp="1"/>
          </p:cNvSpPr>
          <p:nvPr>
            <p:ph type="ctrTitle" hasCustomPrompt="1"/>
          </p:nvPr>
        </p:nvSpPr>
        <p:spPr>
          <a:xfrm>
            <a:off x="334569" y="1793942"/>
            <a:ext cx="4059936" cy="2297809"/>
          </a:xfrm>
          <a:prstGeom prst="rect">
            <a:avLst/>
          </a:prstGeom>
        </p:spPr>
        <p:txBody>
          <a:bodyPr wrap="square" lIns="0" tIns="0" rIns="0" bIns="0" anchor="t" anchorCtr="0">
            <a:spAutoFit/>
          </a:bodyPr>
          <a:lstStyle>
            <a:lvl1pPr algn="l">
              <a:lnSpc>
                <a:spcPct val="100000"/>
              </a:lnSpc>
              <a:defRPr sz="3733"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Title: First Line,</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Second Line,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Open Sans Bold,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36pt</a:t>
            </a:r>
          </a:p>
        </p:txBody>
      </p:sp>
      <p:sp>
        <p:nvSpPr>
          <p:cNvPr id="8" name="Text Placeholder 21">
            <a:extLst>
              <a:ext uri="{FF2B5EF4-FFF2-40B4-BE49-F238E27FC236}">
                <a16:creationId xmlns:a16="http://schemas.microsoft.com/office/drawing/2014/main" id="{C9DFC556-03F1-DFFA-00A1-1F5D041A335F}"/>
              </a:ext>
            </a:extLst>
          </p:cNvPr>
          <p:cNvSpPr>
            <a:spLocks noGrp="1"/>
          </p:cNvSpPr>
          <p:nvPr>
            <p:ph type="body" sz="quarter" idx="67" hasCustomPrompt="1"/>
          </p:nvPr>
        </p:nvSpPr>
        <p:spPr>
          <a:xfrm>
            <a:off x="335416" y="4237561"/>
            <a:ext cx="4059767" cy="738664"/>
          </a:xfrm>
        </p:spPr>
        <p:txBody>
          <a:bodyPr lIns="0" tIns="0" rIns="0" bIns="0">
            <a:spAutoFit/>
          </a:bodyPr>
          <a:lstStyle>
            <a:lvl1pPr marL="0" indent="0">
              <a:lnSpc>
                <a:spcPct val="100000"/>
              </a:lnSpc>
              <a:buNone/>
              <a:defRPr sz="2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left align</a:t>
            </a:r>
          </a:p>
        </p:txBody>
      </p:sp>
    </p:spTree>
    <p:extLst>
      <p:ext uri="{BB962C8B-B14F-4D97-AF65-F5344CB8AC3E}">
        <p14:creationId xmlns:p14="http://schemas.microsoft.com/office/powerpoint/2010/main" val="1895151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ver 5">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0630C6-D23D-9BE4-D43A-326A7E20E5A8}"/>
              </a:ext>
            </a:extLst>
          </p:cNvPr>
          <p:cNvPicPr>
            <a:picLocks noChangeAspect="1"/>
          </p:cNvPicPr>
          <p:nvPr userDrawn="1"/>
        </p:nvPicPr>
        <p:blipFill>
          <a:blip r:embed="rId2"/>
          <a:srcRect l="22833" t="1" r="25073" b="1"/>
          <a:stretch/>
        </p:blipFill>
        <p:spPr>
          <a:xfrm>
            <a:off x="4800094" y="-35562"/>
            <a:ext cx="7404348" cy="6929121"/>
          </a:xfrm>
          <a:prstGeom prst="rect">
            <a:avLst/>
          </a:prstGeom>
        </p:spPr>
      </p:pic>
      <p:sp>
        <p:nvSpPr>
          <p:cNvPr id="3" name="Rectangle 2">
            <a:extLst>
              <a:ext uri="{FF2B5EF4-FFF2-40B4-BE49-F238E27FC236}">
                <a16:creationId xmlns:a16="http://schemas.microsoft.com/office/drawing/2014/main" id="{E78251D2-2511-4289-9D0A-4DD21654B9DD}"/>
              </a:ext>
            </a:extLst>
          </p:cNvPr>
          <p:cNvSpPr/>
          <p:nvPr userDrawn="1"/>
        </p:nvSpPr>
        <p:spPr>
          <a:xfrm>
            <a:off x="-21571" y="-35558"/>
            <a:ext cx="4886179" cy="69291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sz="2400"/>
          </a:p>
        </p:txBody>
      </p:sp>
      <p:pic>
        <p:nvPicPr>
          <p:cNvPr id="4" name="Picture 3" descr="A black background with white text&#10;&#10;Description automatically generated">
            <a:extLst>
              <a:ext uri="{FF2B5EF4-FFF2-40B4-BE49-F238E27FC236}">
                <a16:creationId xmlns:a16="http://schemas.microsoft.com/office/drawing/2014/main" id="{12DFAB8D-1EFF-2242-EA9D-304496CE1E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4321" y="190220"/>
            <a:ext cx="2541467" cy="1175211"/>
          </a:xfrm>
          <a:prstGeom prst="rect">
            <a:avLst/>
          </a:prstGeom>
        </p:spPr>
      </p:pic>
      <p:sp>
        <p:nvSpPr>
          <p:cNvPr id="9" name="Text Placeholder 24">
            <a:extLst>
              <a:ext uri="{FF2B5EF4-FFF2-40B4-BE49-F238E27FC236}">
                <a16:creationId xmlns:a16="http://schemas.microsoft.com/office/drawing/2014/main" id="{1A28F6F0-B913-738A-1CAE-8456CE5DA567}"/>
              </a:ext>
            </a:extLst>
          </p:cNvPr>
          <p:cNvSpPr>
            <a:spLocks noGrp="1"/>
          </p:cNvSpPr>
          <p:nvPr>
            <p:ph type="body" sz="quarter" idx="69" hasCustomPrompt="1"/>
          </p:nvPr>
        </p:nvSpPr>
        <p:spPr>
          <a:xfrm>
            <a:off x="334569" y="5682895"/>
            <a:ext cx="3434439" cy="984885"/>
          </a:xfrm>
        </p:spPr>
        <p:txBody>
          <a:bodyPr wrap="square" lIns="0" tIns="0" rIns="0" bIns="0">
            <a:spAutoFit/>
          </a:bodyPr>
          <a:lstStyle>
            <a:lvl1pPr marL="0" indent="0">
              <a:lnSpc>
                <a:spcPct val="100000"/>
              </a:lnSpc>
              <a:spcBef>
                <a:spcPts val="0"/>
              </a:spcBef>
              <a:buNone/>
              <a:defRPr>
                <a:solidFill>
                  <a:schemeClr val="bg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r>
              <a:rPr lang="en-GB"/>
              <a:t>Name of presenter </a:t>
            </a:r>
            <a:r>
              <a:rPr lang="en-US" sz="1600" b="0">
                <a:solidFill>
                  <a:schemeClr val="bg1"/>
                </a:solidFill>
                <a:latin typeface="Open Sans 2"/>
                <a:ea typeface="Open Sans 2"/>
                <a:cs typeface="Open Sans 2"/>
                <a:sym typeface="Open Sans 2"/>
              </a:rPr>
              <a:t>Designation(s)/Department(s)      Date                     (Security/Sensitivity) Classification</a:t>
            </a:r>
          </a:p>
        </p:txBody>
      </p:sp>
      <p:sp>
        <p:nvSpPr>
          <p:cNvPr id="10" name="Title 1">
            <a:extLst>
              <a:ext uri="{FF2B5EF4-FFF2-40B4-BE49-F238E27FC236}">
                <a16:creationId xmlns:a16="http://schemas.microsoft.com/office/drawing/2014/main" id="{9D3921CC-F71F-63BA-8439-120978E67456}"/>
              </a:ext>
            </a:extLst>
          </p:cNvPr>
          <p:cNvSpPr>
            <a:spLocks noGrp="1"/>
          </p:cNvSpPr>
          <p:nvPr>
            <p:ph type="ctrTitle" hasCustomPrompt="1"/>
          </p:nvPr>
        </p:nvSpPr>
        <p:spPr>
          <a:xfrm>
            <a:off x="334569" y="1793942"/>
            <a:ext cx="4059936" cy="2297809"/>
          </a:xfrm>
          <a:prstGeom prst="rect">
            <a:avLst/>
          </a:prstGeom>
        </p:spPr>
        <p:txBody>
          <a:bodyPr wrap="square" lIns="0" tIns="0" rIns="0" bIns="0" anchor="t" anchorCtr="0">
            <a:spAutoFit/>
          </a:bodyPr>
          <a:lstStyle>
            <a:lvl1pPr algn="l">
              <a:lnSpc>
                <a:spcPct val="100000"/>
              </a:lnSpc>
              <a:defRPr sz="3733"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Title: First Line,</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Second Line,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Open Sans Bold,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36pt</a:t>
            </a:r>
          </a:p>
        </p:txBody>
      </p:sp>
      <p:sp>
        <p:nvSpPr>
          <p:cNvPr id="11" name="Text Placeholder 21">
            <a:extLst>
              <a:ext uri="{FF2B5EF4-FFF2-40B4-BE49-F238E27FC236}">
                <a16:creationId xmlns:a16="http://schemas.microsoft.com/office/drawing/2014/main" id="{87292926-E73D-10F3-4E96-7464E510FDEC}"/>
              </a:ext>
            </a:extLst>
          </p:cNvPr>
          <p:cNvSpPr>
            <a:spLocks noGrp="1"/>
          </p:cNvSpPr>
          <p:nvPr>
            <p:ph type="body" sz="quarter" idx="67" hasCustomPrompt="1"/>
          </p:nvPr>
        </p:nvSpPr>
        <p:spPr>
          <a:xfrm>
            <a:off x="335416" y="4237561"/>
            <a:ext cx="4059767" cy="738664"/>
          </a:xfrm>
        </p:spPr>
        <p:txBody>
          <a:bodyPr lIns="0" tIns="0" rIns="0" bIns="0">
            <a:spAutoFit/>
          </a:bodyPr>
          <a:lstStyle>
            <a:lvl1pPr marL="0" indent="0">
              <a:lnSpc>
                <a:spcPct val="100000"/>
              </a:lnSpc>
              <a:buNone/>
              <a:defRPr sz="2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left align</a:t>
            </a:r>
          </a:p>
        </p:txBody>
      </p:sp>
    </p:spTree>
    <p:extLst>
      <p:ext uri="{BB962C8B-B14F-4D97-AF65-F5344CB8AC3E}">
        <p14:creationId xmlns:p14="http://schemas.microsoft.com/office/powerpoint/2010/main" val="1147534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ver 6">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A572497-27C6-0D29-1190-B584EC4CE02D}"/>
              </a:ext>
            </a:extLst>
          </p:cNvPr>
          <p:cNvPicPr>
            <a:picLocks noChangeAspect="1"/>
          </p:cNvPicPr>
          <p:nvPr userDrawn="1"/>
        </p:nvPicPr>
        <p:blipFill>
          <a:blip r:embed="rId2"/>
          <a:srcRect/>
          <a:stretch/>
        </p:blipFill>
        <p:spPr>
          <a:xfrm>
            <a:off x="144321" y="190220"/>
            <a:ext cx="2541466" cy="1175211"/>
          </a:xfrm>
          <a:prstGeom prst="rect">
            <a:avLst/>
          </a:prstGeom>
        </p:spPr>
      </p:pic>
      <p:sp>
        <p:nvSpPr>
          <p:cNvPr id="14" name="Picture Placeholder 12">
            <a:extLst>
              <a:ext uri="{FF2B5EF4-FFF2-40B4-BE49-F238E27FC236}">
                <a16:creationId xmlns:a16="http://schemas.microsoft.com/office/drawing/2014/main" id="{C8CBFDC3-D419-1A90-0D91-41BA3A544722}"/>
              </a:ext>
            </a:extLst>
          </p:cNvPr>
          <p:cNvSpPr>
            <a:spLocks noGrp="1"/>
          </p:cNvSpPr>
          <p:nvPr>
            <p:ph type="pic" sz="quarter" idx="70"/>
          </p:nvPr>
        </p:nvSpPr>
        <p:spPr>
          <a:xfrm>
            <a:off x="5019469" y="-1274640"/>
            <a:ext cx="9482663" cy="9962045"/>
          </a:xfrm>
          <a:prstGeom prst="ellipse">
            <a:avLst/>
          </a:prstGeom>
          <a:solidFill>
            <a:schemeClr val="accent2">
              <a:alpha val="10000"/>
            </a:schemeClr>
          </a:solidFill>
        </p:spPr>
        <p:txBody>
          <a:bodyPr/>
          <a:lstStyle>
            <a:lvl1pPr marL="0" indent="0" algn="ctr">
              <a:buNone/>
              <a:defRPr>
                <a:noFill/>
              </a:defRPr>
            </a:lvl1pPr>
          </a:lstStyle>
          <a:p>
            <a:r>
              <a:rPr lang="en-US"/>
              <a:t>Click icon to add picture</a:t>
            </a:r>
          </a:p>
        </p:txBody>
      </p:sp>
      <p:sp>
        <p:nvSpPr>
          <p:cNvPr id="5" name="Text Placeholder 24">
            <a:extLst>
              <a:ext uri="{FF2B5EF4-FFF2-40B4-BE49-F238E27FC236}">
                <a16:creationId xmlns:a16="http://schemas.microsoft.com/office/drawing/2014/main" id="{895E53B0-1F49-C513-84C2-ED90374C82F3}"/>
              </a:ext>
            </a:extLst>
          </p:cNvPr>
          <p:cNvSpPr>
            <a:spLocks noGrp="1"/>
          </p:cNvSpPr>
          <p:nvPr>
            <p:ph type="body" sz="quarter" idx="69" hasCustomPrompt="1"/>
          </p:nvPr>
        </p:nvSpPr>
        <p:spPr>
          <a:xfrm>
            <a:off x="334569" y="5682895"/>
            <a:ext cx="3434439" cy="984885"/>
          </a:xfrm>
        </p:spPr>
        <p:txBody>
          <a:bodyPr wrap="square" lIns="0" tIns="0" rIns="0" bIns="0">
            <a:spAutoFit/>
          </a:bodyPr>
          <a:lstStyle>
            <a:lvl1pPr marL="0" indent="0">
              <a:lnSpc>
                <a:spcPct val="100000"/>
              </a:lnSpc>
              <a:spcBef>
                <a:spcPts val="0"/>
              </a:spcBef>
              <a:buNone/>
              <a:defRPr>
                <a:solidFill>
                  <a:schemeClr val="accent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r>
              <a:rPr lang="en-GB"/>
              <a:t>Name of presenter </a:t>
            </a:r>
            <a:r>
              <a:rPr lang="en-US" sz="1600" b="0">
                <a:solidFill>
                  <a:schemeClr val="bg1"/>
                </a:solidFill>
                <a:latin typeface="Open Sans 2"/>
                <a:ea typeface="Open Sans 2"/>
                <a:cs typeface="Open Sans 2"/>
                <a:sym typeface="Open Sans 2"/>
              </a:rPr>
              <a:t>Designation(s)/Department(s)      Date                     (Security/Sensitivity) Classification</a:t>
            </a:r>
          </a:p>
        </p:txBody>
      </p:sp>
      <p:sp>
        <p:nvSpPr>
          <p:cNvPr id="6" name="Title 1">
            <a:extLst>
              <a:ext uri="{FF2B5EF4-FFF2-40B4-BE49-F238E27FC236}">
                <a16:creationId xmlns:a16="http://schemas.microsoft.com/office/drawing/2014/main" id="{963163D7-581B-6340-3FE6-AB24D7403F89}"/>
              </a:ext>
            </a:extLst>
          </p:cNvPr>
          <p:cNvSpPr>
            <a:spLocks noGrp="1"/>
          </p:cNvSpPr>
          <p:nvPr>
            <p:ph type="ctrTitle" hasCustomPrompt="1"/>
          </p:nvPr>
        </p:nvSpPr>
        <p:spPr>
          <a:xfrm>
            <a:off x="334569" y="1793942"/>
            <a:ext cx="4059936" cy="2297809"/>
          </a:xfrm>
          <a:prstGeom prst="rect">
            <a:avLst/>
          </a:prstGeom>
        </p:spPr>
        <p:txBody>
          <a:bodyPr wrap="square" lIns="0" tIns="0" rIns="0" bIns="0" anchor="t" anchorCtr="0">
            <a:spAutoFit/>
          </a:bodyPr>
          <a:lstStyle>
            <a:lvl1pPr algn="l">
              <a:lnSpc>
                <a:spcPct val="100000"/>
              </a:lnSpc>
              <a:defRPr sz="3733"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Title: First Line,</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Second Line,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Open Sans Bold,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36pt</a:t>
            </a:r>
          </a:p>
        </p:txBody>
      </p:sp>
      <p:sp>
        <p:nvSpPr>
          <p:cNvPr id="12" name="Text Placeholder 21">
            <a:extLst>
              <a:ext uri="{FF2B5EF4-FFF2-40B4-BE49-F238E27FC236}">
                <a16:creationId xmlns:a16="http://schemas.microsoft.com/office/drawing/2014/main" id="{719F8093-7601-F4A4-88B4-DBE2306E7FB2}"/>
              </a:ext>
            </a:extLst>
          </p:cNvPr>
          <p:cNvSpPr>
            <a:spLocks noGrp="1"/>
          </p:cNvSpPr>
          <p:nvPr>
            <p:ph type="body" sz="quarter" idx="67" hasCustomPrompt="1"/>
          </p:nvPr>
        </p:nvSpPr>
        <p:spPr>
          <a:xfrm>
            <a:off x="335416" y="4237561"/>
            <a:ext cx="4059767" cy="738664"/>
          </a:xfrm>
        </p:spPr>
        <p:txBody>
          <a:bodyPr lIns="0" tIns="0" rIns="0" bIns="0">
            <a:spAutoFit/>
          </a:bodyPr>
          <a:lstStyle>
            <a:lvl1pPr marL="0" indent="0">
              <a:lnSpc>
                <a:spcPct val="100000"/>
              </a:lnSpc>
              <a:buNone/>
              <a:defRPr sz="2400">
                <a:solidFill>
                  <a:schemeClr val="accent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left align</a:t>
            </a:r>
          </a:p>
        </p:txBody>
      </p:sp>
    </p:spTree>
    <p:extLst>
      <p:ext uri="{BB962C8B-B14F-4D97-AF65-F5344CB8AC3E}">
        <p14:creationId xmlns:p14="http://schemas.microsoft.com/office/powerpoint/2010/main" val="36137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ver 7">
    <p:bg>
      <p:bgPr>
        <a:solidFill>
          <a:schemeClr val="bg1"/>
        </a:solidFill>
        <a:effectLst/>
      </p:bgPr>
    </p:bg>
    <p:spTree>
      <p:nvGrpSpPr>
        <p:cNvPr id="1" name=""/>
        <p:cNvGrpSpPr/>
        <p:nvPr/>
      </p:nvGrpSpPr>
      <p:grpSpPr>
        <a:xfrm>
          <a:off x="0" y="0"/>
          <a:ext cx="0" cy="0"/>
          <a:chOff x="0" y="0"/>
          <a:chExt cx="0" cy="0"/>
        </a:xfrm>
      </p:grpSpPr>
      <p:sp>
        <p:nvSpPr>
          <p:cNvPr id="7" name="Slide Number Placeholder 8">
            <a:extLst>
              <a:ext uri="{FF2B5EF4-FFF2-40B4-BE49-F238E27FC236}">
                <a16:creationId xmlns:a16="http://schemas.microsoft.com/office/drawing/2014/main" id="{8200281B-C001-A439-94C7-A8CF88C970DC}"/>
              </a:ext>
            </a:extLst>
          </p:cNvPr>
          <p:cNvSpPr txBox="1">
            <a:spLocks/>
          </p:cNvSpPr>
          <p:nvPr userDrawn="1"/>
        </p:nvSpPr>
        <p:spPr>
          <a:xfrm>
            <a:off x="11231484" y="634146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E97092-FB62-2940-BF72-90FEE759286B}" type="slidenum">
              <a:rPr lang="en-US" sz="1067" smtClean="0">
                <a:solidFill>
                  <a:schemeClr val="tx1"/>
                </a:solidFill>
                <a:latin typeface="Open Sans" panose="020B0606030504020204" pitchFamily="34" charset="0"/>
                <a:ea typeface="Open Sans" panose="020B0606030504020204" pitchFamily="34" charset="0"/>
                <a:cs typeface="Open Sans" panose="020B0606030504020204" pitchFamily="34" charset="0"/>
              </a:rPr>
              <a:pPr/>
              <a:t>‹#›</a:t>
            </a:fld>
            <a:endParaRPr lang="en-US" sz="1067">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descr="A building with a sign on it&#10;&#10;Description automatically generated">
            <a:extLst>
              <a:ext uri="{FF2B5EF4-FFF2-40B4-BE49-F238E27FC236}">
                <a16:creationId xmlns:a16="http://schemas.microsoft.com/office/drawing/2014/main" id="{42B05D99-8FD8-5756-6E41-59254A7C884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6996" t="-19997" r="6584" b="-16529"/>
          <a:stretch/>
        </p:blipFill>
        <p:spPr>
          <a:xfrm>
            <a:off x="5020147" y="-1569280"/>
            <a:ext cx="9482663" cy="9962045"/>
          </a:xfrm>
          <a:prstGeom prst="ellipse">
            <a:avLst/>
          </a:prstGeom>
        </p:spPr>
      </p:pic>
      <p:pic>
        <p:nvPicPr>
          <p:cNvPr id="8" name="Picture 7">
            <a:extLst>
              <a:ext uri="{FF2B5EF4-FFF2-40B4-BE49-F238E27FC236}">
                <a16:creationId xmlns:a16="http://schemas.microsoft.com/office/drawing/2014/main" id="{7A572497-27C6-0D29-1190-B584EC4CE02D}"/>
              </a:ext>
            </a:extLst>
          </p:cNvPr>
          <p:cNvPicPr>
            <a:picLocks noChangeAspect="1"/>
          </p:cNvPicPr>
          <p:nvPr userDrawn="1"/>
        </p:nvPicPr>
        <p:blipFill>
          <a:blip r:embed="rId3"/>
          <a:srcRect/>
          <a:stretch/>
        </p:blipFill>
        <p:spPr>
          <a:xfrm>
            <a:off x="144321" y="190220"/>
            <a:ext cx="2541466" cy="1175211"/>
          </a:xfrm>
          <a:prstGeom prst="rect">
            <a:avLst/>
          </a:prstGeom>
        </p:spPr>
      </p:pic>
      <p:sp>
        <p:nvSpPr>
          <p:cNvPr id="2" name="Text Placeholder 24">
            <a:extLst>
              <a:ext uri="{FF2B5EF4-FFF2-40B4-BE49-F238E27FC236}">
                <a16:creationId xmlns:a16="http://schemas.microsoft.com/office/drawing/2014/main" id="{11C5013F-A782-48FA-CADE-4E63905FAB33}"/>
              </a:ext>
            </a:extLst>
          </p:cNvPr>
          <p:cNvSpPr>
            <a:spLocks noGrp="1"/>
          </p:cNvSpPr>
          <p:nvPr>
            <p:ph type="body" sz="quarter" idx="69" hasCustomPrompt="1"/>
          </p:nvPr>
        </p:nvSpPr>
        <p:spPr>
          <a:xfrm>
            <a:off x="334569" y="5682895"/>
            <a:ext cx="3434439" cy="984885"/>
          </a:xfrm>
        </p:spPr>
        <p:txBody>
          <a:bodyPr wrap="square" lIns="0" tIns="0" rIns="0" bIns="0">
            <a:spAutoFit/>
          </a:bodyPr>
          <a:lstStyle>
            <a:lvl1pPr marL="0" indent="0">
              <a:lnSpc>
                <a:spcPct val="100000"/>
              </a:lnSpc>
              <a:spcBef>
                <a:spcPts val="0"/>
              </a:spcBef>
              <a:buNone/>
              <a:defRPr>
                <a:solidFill>
                  <a:schemeClr val="accent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r>
              <a:rPr lang="en-GB"/>
              <a:t>Name of presenter </a:t>
            </a:r>
            <a:r>
              <a:rPr lang="en-US" sz="1600" b="0">
                <a:solidFill>
                  <a:schemeClr val="bg1"/>
                </a:solidFill>
                <a:latin typeface="Open Sans 2"/>
                <a:ea typeface="Open Sans 2"/>
                <a:cs typeface="Open Sans 2"/>
                <a:sym typeface="Open Sans 2"/>
              </a:rPr>
              <a:t>Designation(s)/Department(s)      Date                     (Security/Sensitivity) Classification</a:t>
            </a:r>
          </a:p>
        </p:txBody>
      </p:sp>
      <p:sp>
        <p:nvSpPr>
          <p:cNvPr id="3" name="Title 1">
            <a:extLst>
              <a:ext uri="{FF2B5EF4-FFF2-40B4-BE49-F238E27FC236}">
                <a16:creationId xmlns:a16="http://schemas.microsoft.com/office/drawing/2014/main" id="{5E758448-9B83-D81A-9E68-0D0CE3A95792}"/>
              </a:ext>
            </a:extLst>
          </p:cNvPr>
          <p:cNvSpPr>
            <a:spLocks noGrp="1"/>
          </p:cNvSpPr>
          <p:nvPr>
            <p:ph type="ctrTitle" hasCustomPrompt="1"/>
          </p:nvPr>
        </p:nvSpPr>
        <p:spPr>
          <a:xfrm>
            <a:off x="334569" y="1793942"/>
            <a:ext cx="4059936" cy="2297809"/>
          </a:xfrm>
          <a:prstGeom prst="rect">
            <a:avLst/>
          </a:prstGeom>
        </p:spPr>
        <p:txBody>
          <a:bodyPr wrap="square" lIns="0" tIns="0" rIns="0" bIns="0" anchor="t" anchorCtr="0">
            <a:spAutoFit/>
          </a:bodyPr>
          <a:lstStyle>
            <a:lvl1pPr algn="l">
              <a:lnSpc>
                <a:spcPct val="100000"/>
              </a:lnSpc>
              <a:defRPr sz="3733"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Title: First Line,</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Second Line,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Open Sans Bold,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36pt</a:t>
            </a:r>
          </a:p>
        </p:txBody>
      </p:sp>
      <p:sp>
        <p:nvSpPr>
          <p:cNvPr id="4" name="Text Placeholder 21">
            <a:extLst>
              <a:ext uri="{FF2B5EF4-FFF2-40B4-BE49-F238E27FC236}">
                <a16:creationId xmlns:a16="http://schemas.microsoft.com/office/drawing/2014/main" id="{94ED087F-24CD-262E-456D-05AE2FDB3B2D}"/>
              </a:ext>
            </a:extLst>
          </p:cNvPr>
          <p:cNvSpPr>
            <a:spLocks noGrp="1"/>
          </p:cNvSpPr>
          <p:nvPr>
            <p:ph type="body" sz="quarter" idx="67" hasCustomPrompt="1"/>
          </p:nvPr>
        </p:nvSpPr>
        <p:spPr>
          <a:xfrm>
            <a:off x="335416" y="4237561"/>
            <a:ext cx="4059767" cy="738664"/>
          </a:xfrm>
        </p:spPr>
        <p:txBody>
          <a:bodyPr lIns="0" tIns="0" rIns="0" bIns="0">
            <a:spAutoFit/>
          </a:bodyPr>
          <a:lstStyle>
            <a:lvl1pPr marL="0" indent="0">
              <a:lnSpc>
                <a:spcPct val="100000"/>
              </a:lnSpc>
              <a:buNone/>
              <a:defRPr sz="2400">
                <a:solidFill>
                  <a:schemeClr val="accent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left align</a:t>
            </a:r>
          </a:p>
        </p:txBody>
      </p:sp>
    </p:spTree>
    <p:extLst>
      <p:ext uri="{BB962C8B-B14F-4D97-AF65-F5344CB8AC3E}">
        <p14:creationId xmlns:p14="http://schemas.microsoft.com/office/powerpoint/2010/main" val="904283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8">
    <p:bg>
      <p:bgPr>
        <a:solidFill>
          <a:schemeClr val="bg1"/>
        </a:solidFill>
        <a:effectLst/>
      </p:bgPr>
    </p:bg>
    <p:spTree>
      <p:nvGrpSpPr>
        <p:cNvPr id="1" name=""/>
        <p:cNvGrpSpPr/>
        <p:nvPr/>
      </p:nvGrpSpPr>
      <p:grpSpPr>
        <a:xfrm>
          <a:off x="0" y="0"/>
          <a:ext cx="0" cy="0"/>
          <a:chOff x="0" y="0"/>
          <a:chExt cx="0" cy="0"/>
        </a:xfrm>
      </p:grpSpPr>
      <p:sp>
        <p:nvSpPr>
          <p:cNvPr id="3" name="Slide Number Placeholder 8">
            <a:extLst>
              <a:ext uri="{FF2B5EF4-FFF2-40B4-BE49-F238E27FC236}">
                <a16:creationId xmlns:a16="http://schemas.microsoft.com/office/drawing/2014/main" id="{00BB955C-6DFD-94DA-3C52-1E3E4C1D646D}"/>
              </a:ext>
            </a:extLst>
          </p:cNvPr>
          <p:cNvSpPr txBox="1">
            <a:spLocks/>
          </p:cNvSpPr>
          <p:nvPr userDrawn="1"/>
        </p:nvSpPr>
        <p:spPr>
          <a:xfrm>
            <a:off x="11231484" y="634146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E97092-FB62-2940-BF72-90FEE759286B}" type="slidenum">
              <a:rPr lang="en-US" sz="1067" smtClean="0">
                <a:solidFill>
                  <a:schemeClr val="tx1"/>
                </a:solidFill>
                <a:latin typeface="Open Sans" panose="020B0606030504020204" pitchFamily="34" charset="0"/>
                <a:ea typeface="Open Sans" panose="020B0606030504020204" pitchFamily="34" charset="0"/>
                <a:cs typeface="Open Sans" panose="020B0606030504020204" pitchFamily="34" charset="0"/>
              </a:rPr>
              <a:pPr/>
              <a:t>‹#›</a:t>
            </a:fld>
            <a:endParaRPr lang="en-US" sz="1067">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Title 1">
            <a:extLst>
              <a:ext uri="{FF2B5EF4-FFF2-40B4-BE49-F238E27FC236}">
                <a16:creationId xmlns:a16="http://schemas.microsoft.com/office/drawing/2014/main" id="{FCD765ED-7F75-2BD5-22CA-0D8FD956053E}"/>
              </a:ext>
            </a:extLst>
          </p:cNvPr>
          <p:cNvSpPr txBox="1">
            <a:spLocks/>
          </p:cNvSpPr>
          <p:nvPr userDrawn="1"/>
        </p:nvSpPr>
        <p:spPr>
          <a:xfrm>
            <a:off x="426720" y="1729177"/>
            <a:ext cx="4059936" cy="2297809"/>
          </a:xfrm>
          <a:prstGeom prst="rect">
            <a:avLst/>
          </a:prstGeom>
          <a:solidFill>
            <a:schemeClr val="bg1"/>
          </a:solidFill>
        </p:spPr>
        <p:txBody>
          <a:bodyPr vert="horz" wrap="square" lIns="0" tIns="0" rIns="0" bIns="0" rtlCol="0" anchor="t" anchorCtr="0">
            <a:spAutoFit/>
          </a:bodyPr>
          <a:lstStyle>
            <a:lvl1pPr algn="l" defTabSz="685800" rtl="0" eaLnBrk="1" latinLnBrk="0" hangingPunct="1">
              <a:lnSpc>
                <a:spcPct val="100000"/>
              </a:lnSpc>
              <a:spcBef>
                <a:spcPct val="0"/>
              </a:spcBef>
              <a:buNone/>
              <a:defRPr sz="2800" b="1" i="0"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733">
                <a:solidFill>
                  <a:schemeClr val="bg1"/>
                </a:solidFill>
                <a:sym typeface="Open Sans 1"/>
              </a:rPr>
              <a:t>Title: First Line,</a:t>
            </a:r>
            <a:br>
              <a:rPr lang="en-US" sz="3733">
                <a:solidFill>
                  <a:schemeClr val="bg1"/>
                </a:solidFill>
                <a:sym typeface="Open Sans 1"/>
              </a:rPr>
            </a:br>
            <a:r>
              <a:rPr lang="en-US" sz="3733">
                <a:solidFill>
                  <a:schemeClr val="bg1"/>
                </a:solidFill>
                <a:sym typeface="Open Sans 1"/>
              </a:rPr>
              <a:t>Second Line, </a:t>
            </a:r>
            <a:br>
              <a:rPr lang="en-US" sz="3733">
                <a:solidFill>
                  <a:schemeClr val="bg1"/>
                </a:solidFill>
                <a:sym typeface="Open Sans 1"/>
              </a:rPr>
            </a:br>
            <a:r>
              <a:rPr lang="en-US" sz="3733">
                <a:solidFill>
                  <a:schemeClr val="bg1"/>
                </a:solidFill>
                <a:sym typeface="Open Sans 1"/>
              </a:rPr>
              <a:t>Open Sans Bold, </a:t>
            </a:r>
            <a:br>
              <a:rPr lang="en-US" sz="3733">
                <a:solidFill>
                  <a:schemeClr val="bg1"/>
                </a:solidFill>
                <a:sym typeface="Open Sans 1"/>
              </a:rPr>
            </a:br>
            <a:r>
              <a:rPr lang="en-US" sz="3733">
                <a:solidFill>
                  <a:schemeClr val="bg1"/>
                </a:solidFill>
                <a:sym typeface="Open Sans 1"/>
              </a:rPr>
              <a:t>Pt 28</a:t>
            </a:r>
          </a:p>
        </p:txBody>
      </p:sp>
      <p:pic>
        <p:nvPicPr>
          <p:cNvPr id="9" name="Picture 8">
            <a:extLst>
              <a:ext uri="{FF2B5EF4-FFF2-40B4-BE49-F238E27FC236}">
                <a16:creationId xmlns:a16="http://schemas.microsoft.com/office/drawing/2014/main" id="{8D7FD507-348C-07CA-9921-6BBEA7A603CD}"/>
              </a:ext>
            </a:extLst>
          </p:cNvPr>
          <p:cNvPicPr>
            <a:picLocks noChangeAspect="1"/>
          </p:cNvPicPr>
          <p:nvPr userDrawn="1"/>
        </p:nvPicPr>
        <p:blipFill>
          <a:blip r:embed="rId2">
            <a:extLst>
              <a:ext uri="{28A0092B-C50C-407E-A947-70E740481C1C}">
                <a14:useLocalDpi xmlns:a14="http://schemas.microsoft.com/office/drawing/2010/main" val="0"/>
              </a:ext>
            </a:extLst>
          </a:blip>
          <a:srcRect l="17851" t="-12070" r="24583" b="-15601"/>
          <a:stretch/>
        </p:blipFill>
        <p:spPr>
          <a:xfrm>
            <a:off x="5020147" y="-1569280"/>
            <a:ext cx="9482663" cy="9962045"/>
          </a:xfrm>
          <a:prstGeom prst="ellipse">
            <a:avLst/>
          </a:prstGeom>
        </p:spPr>
      </p:pic>
      <p:pic>
        <p:nvPicPr>
          <p:cNvPr id="2" name="Picture 1">
            <a:extLst>
              <a:ext uri="{FF2B5EF4-FFF2-40B4-BE49-F238E27FC236}">
                <a16:creationId xmlns:a16="http://schemas.microsoft.com/office/drawing/2014/main" id="{E43B0378-F784-DB79-CA34-F529C1331B2C}"/>
              </a:ext>
            </a:extLst>
          </p:cNvPr>
          <p:cNvPicPr>
            <a:picLocks noChangeAspect="1"/>
          </p:cNvPicPr>
          <p:nvPr userDrawn="1"/>
        </p:nvPicPr>
        <p:blipFill>
          <a:blip r:embed="rId3"/>
          <a:srcRect/>
          <a:stretch/>
        </p:blipFill>
        <p:spPr>
          <a:xfrm>
            <a:off x="144321" y="190220"/>
            <a:ext cx="2541466" cy="1175211"/>
          </a:xfrm>
          <a:prstGeom prst="rect">
            <a:avLst/>
          </a:prstGeom>
        </p:spPr>
      </p:pic>
      <p:sp>
        <p:nvSpPr>
          <p:cNvPr id="5" name="Text Placeholder 24">
            <a:extLst>
              <a:ext uri="{FF2B5EF4-FFF2-40B4-BE49-F238E27FC236}">
                <a16:creationId xmlns:a16="http://schemas.microsoft.com/office/drawing/2014/main" id="{894C2877-4CF2-5F17-6265-E94D82451EE4}"/>
              </a:ext>
            </a:extLst>
          </p:cNvPr>
          <p:cNvSpPr>
            <a:spLocks noGrp="1"/>
          </p:cNvSpPr>
          <p:nvPr>
            <p:ph type="body" sz="quarter" idx="69" hasCustomPrompt="1"/>
          </p:nvPr>
        </p:nvSpPr>
        <p:spPr>
          <a:xfrm>
            <a:off x="334569" y="5682895"/>
            <a:ext cx="3434439" cy="984885"/>
          </a:xfrm>
        </p:spPr>
        <p:txBody>
          <a:bodyPr wrap="square" lIns="0" tIns="0" rIns="0" bIns="0">
            <a:spAutoFit/>
          </a:bodyPr>
          <a:lstStyle>
            <a:lvl1pPr marL="0" indent="0">
              <a:lnSpc>
                <a:spcPct val="100000"/>
              </a:lnSpc>
              <a:spcBef>
                <a:spcPts val="0"/>
              </a:spcBef>
              <a:buNone/>
              <a:defRPr>
                <a:solidFill>
                  <a:schemeClr val="accent1"/>
                </a:solidFill>
              </a:defRPr>
            </a:lvl1pPr>
            <a:lvl2pPr marL="457189" indent="0">
              <a:buNone/>
              <a:defRPr>
                <a:solidFill>
                  <a:schemeClr val="bg1"/>
                </a:solidFill>
              </a:defRPr>
            </a:lvl2pPr>
            <a:lvl3pPr marL="914377" indent="0">
              <a:buNone/>
              <a:defRPr>
                <a:solidFill>
                  <a:schemeClr val="bg1"/>
                </a:solidFill>
              </a:defRPr>
            </a:lvl3pPr>
            <a:lvl4pPr marL="1371566" indent="0">
              <a:buNone/>
              <a:defRPr>
                <a:solidFill>
                  <a:schemeClr val="bg1"/>
                </a:solidFill>
              </a:defRPr>
            </a:lvl4pPr>
            <a:lvl5pPr marL="1828754" indent="0">
              <a:buNone/>
              <a:defRPr>
                <a:solidFill>
                  <a:schemeClr val="bg1"/>
                </a:solidFill>
              </a:defRPr>
            </a:lvl5pPr>
          </a:lstStyle>
          <a:p>
            <a:r>
              <a:rPr lang="en-GB"/>
              <a:t>Name of presenter </a:t>
            </a:r>
            <a:r>
              <a:rPr lang="en-US" sz="1600" b="0">
                <a:solidFill>
                  <a:schemeClr val="bg1"/>
                </a:solidFill>
                <a:latin typeface="Open Sans 2"/>
                <a:ea typeface="Open Sans 2"/>
                <a:cs typeface="Open Sans 2"/>
                <a:sym typeface="Open Sans 2"/>
              </a:rPr>
              <a:t>Designation(s)/Department(s)      Date                     (Security/Sensitivity) Classification</a:t>
            </a:r>
          </a:p>
        </p:txBody>
      </p:sp>
      <p:sp>
        <p:nvSpPr>
          <p:cNvPr id="6" name="Title 1">
            <a:extLst>
              <a:ext uri="{FF2B5EF4-FFF2-40B4-BE49-F238E27FC236}">
                <a16:creationId xmlns:a16="http://schemas.microsoft.com/office/drawing/2014/main" id="{D65C3C38-91EC-0030-97DF-3223AEA44131}"/>
              </a:ext>
            </a:extLst>
          </p:cNvPr>
          <p:cNvSpPr>
            <a:spLocks noGrp="1"/>
          </p:cNvSpPr>
          <p:nvPr>
            <p:ph type="ctrTitle" hasCustomPrompt="1"/>
          </p:nvPr>
        </p:nvSpPr>
        <p:spPr>
          <a:xfrm>
            <a:off x="334569" y="1793942"/>
            <a:ext cx="4059936" cy="2297809"/>
          </a:xfrm>
          <a:prstGeom prst="rect">
            <a:avLst/>
          </a:prstGeom>
        </p:spPr>
        <p:txBody>
          <a:bodyPr wrap="square" lIns="0" tIns="0" rIns="0" bIns="0" anchor="t" anchorCtr="0">
            <a:spAutoFit/>
          </a:bodyPr>
          <a:lstStyle>
            <a:lvl1pPr algn="l">
              <a:lnSpc>
                <a:spcPct val="100000"/>
              </a:lnSpc>
              <a:defRPr sz="3733"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Title: First Line,</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Second Line,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Open Sans Bold, </a:t>
            </a:r>
            <a:b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br>
            <a:r>
              <a:rPr lang="en-US" sz="3733" b="1">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1"/>
              </a:rPr>
              <a:t>36pt</a:t>
            </a:r>
          </a:p>
        </p:txBody>
      </p:sp>
      <p:sp>
        <p:nvSpPr>
          <p:cNvPr id="7" name="Text Placeholder 21">
            <a:extLst>
              <a:ext uri="{FF2B5EF4-FFF2-40B4-BE49-F238E27FC236}">
                <a16:creationId xmlns:a16="http://schemas.microsoft.com/office/drawing/2014/main" id="{8331FDA3-51FD-FAD9-FEA7-D14D4ADD20E4}"/>
              </a:ext>
            </a:extLst>
          </p:cNvPr>
          <p:cNvSpPr>
            <a:spLocks noGrp="1"/>
          </p:cNvSpPr>
          <p:nvPr>
            <p:ph type="body" sz="quarter" idx="67" hasCustomPrompt="1"/>
          </p:nvPr>
        </p:nvSpPr>
        <p:spPr>
          <a:xfrm>
            <a:off x="335416" y="4237561"/>
            <a:ext cx="4059767" cy="738664"/>
          </a:xfrm>
        </p:spPr>
        <p:txBody>
          <a:bodyPr lIns="0" tIns="0" rIns="0" bIns="0">
            <a:spAutoFit/>
          </a:bodyPr>
          <a:lstStyle>
            <a:lvl1pPr marL="0" indent="0">
              <a:lnSpc>
                <a:spcPct val="100000"/>
              </a:lnSpc>
              <a:buNone/>
              <a:defRPr sz="2400">
                <a:solidFill>
                  <a:schemeClr val="accent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left align</a:t>
            </a:r>
          </a:p>
        </p:txBody>
      </p:sp>
    </p:spTree>
    <p:extLst>
      <p:ext uri="{BB962C8B-B14F-4D97-AF65-F5344CB8AC3E}">
        <p14:creationId xmlns:p14="http://schemas.microsoft.com/office/powerpoint/2010/main" val="3044577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1A">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2149DC-DA9F-C22A-8F7F-22862A369E30}"/>
              </a:ext>
            </a:extLst>
          </p:cNvPr>
          <p:cNvPicPr>
            <a:picLocks noChangeAspect="1"/>
          </p:cNvPicPr>
          <p:nvPr userDrawn="1"/>
        </p:nvPicPr>
        <p:blipFill>
          <a:blip r:embed="rId2" cstate="hqprint">
            <a:alphaModFix amt="40000"/>
            <a:extLst>
              <a:ext uri="{28A0092B-C50C-407E-A947-70E740481C1C}">
                <a14:useLocalDpi xmlns:a14="http://schemas.microsoft.com/office/drawing/2010/main" val="0"/>
              </a:ext>
            </a:extLst>
          </a:blip>
          <a:stretch>
            <a:fillRect/>
          </a:stretch>
        </p:blipFill>
        <p:spPr>
          <a:xfrm>
            <a:off x="9725207" y="4230784"/>
            <a:ext cx="2630109" cy="2627216"/>
          </a:xfrm>
          <a:prstGeom prst="rect">
            <a:avLst/>
          </a:prstGeom>
        </p:spPr>
      </p:pic>
      <p:sp>
        <p:nvSpPr>
          <p:cNvPr id="16" name="Text Placeholder 9" hidden="1">
            <a:extLst>
              <a:ext uri="{FF2B5EF4-FFF2-40B4-BE49-F238E27FC236}">
                <a16:creationId xmlns:a16="http://schemas.microsoft.com/office/drawing/2014/main" id="{8DA136A9-AB67-8236-6543-8F2E3CE18142}"/>
              </a:ext>
            </a:extLst>
          </p:cNvPr>
          <p:cNvSpPr>
            <a:spLocks noGrp="1"/>
          </p:cNvSpPr>
          <p:nvPr>
            <p:ph type="body" sz="quarter" idx="10" hasCustomPrompt="1"/>
          </p:nvPr>
        </p:nvSpPr>
        <p:spPr>
          <a:xfrm>
            <a:off x="959997" y="3258816"/>
            <a:ext cx="10080000" cy="480000"/>
          </a:xfrm>
          <a:prstGeom prst="rect">
            <a:avLst/>
          </a:prstGeom>
        </p:spPr>
        <p:txBody>
          <a:bodyPr lIns="0" tIns="0" rIns="0" bIns="0">
            <a:noAutofit/>
          </a:bodyPr>
          <a:lstStyle>
            <a:lvl1pPr marL="0" indent="0" algn="l">
              <a:lnSpc>
                <a:spcPct val="110000"/>
              </a:lnSpc>
              <a:buNone/>
              <a:defRPr sz="2933" b="0"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Sub-title: Open Sans, regular 22pt, left align</a:t>
            </a:r>
          </a:p>
        </p:txBody>
      </p:sp>
      <p:sp>
        <p:nvSpPr>
          <p:cNvPr id="8" name="Title 1">
            <a:extLst>
              <a:ext uri="{FF2B5EF4-FFF2-40B4-BE49-F238E27FC236}">
                <a16:creationId xmlns:a16="http://schemas.microsoft.com/office/drawing/2014/main" id="{8E080E68-A791-76B1-A463-84BDAC0E1758}"/>
              </a:ext>
            </a:extLst>
          </p:cNvPr>
          <p:cNvSpPr txBox="1">
            <a:spLocks/>
          </p:cNvSpPr>
          <p:nvPr userDrawn="1"/>
        </p:nvSpPr>
        <p:spPr>
          <a:xfrm>
            <a:off x="1056003" y="4771228"/>
            <a:ext cx="10079995" cy="516624"/>
          </a:xfrm>
          <a:prstGeom prst="rect">
            <a:avLst/>
          </a:prstGeom>
        </p:spPr>
        <p:txBody>
          <a:bodyPr vert="horz" lIns="0" tIns="0" rIns="0" bIns="0" rtlCol="0" anchor="t" anchorCtr="0">
            <a:normAutofit/>
          </a:bodyPr>
          <a:lstStyle>
            <a:lvl1pPr algn="l" defTabSz="685800" rtl="0" eaLnBrk="1" latinLnBrk="0" hangingPunct="1">
              <a:lnSpc>
                <a:spcPct val="85000"/>
              </a:lnSpc>
              <a:spcBef>
                <a:spcPct val="0"/>
              </a:spcBef>
              <a:buNone/>
              <a:defRPr sz="3500" b="1"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100000"/>
              </a:lnSpc>
            </a:pPr>
            <a:endParaRPr lang="en-US" sz="2933" b="0"/>
          </a:p>
        </p:txBody>
      </p:sp>
      <p:sp>
        <p:nvSpPr>
          <p:cNvPr id="12" name="Title 1">
            <a:extLst>
              <a:ext uri="{FF2B5EF4-FFF2-40B4-BE49-F238E27FC236}">
                <a16:creationId xmlns:a16="http://schemas.microsoft.com/office/drawing/2014/main" id="{9F1B9CAC-A7DD-232E-33DF-B380FDD3E7BF}"/>
              </a:ext>
            </a:extLst>
          </p:cNvPr>
          <p:cNvSpPr txBox="1">
            <a:spLocks/>
          </p:cNvSpPr>
          <p:nvPr userDrawn="1"/>
        </p:nvSpPr>
        <p:spPr>
          <a:xfrm>
            <a:off x="1308337" y="5626113"/>
            <a:ext cx="10079995" cy="470731"/>
          </a:xfrm>
          <a:prstGeom prst="rect">
            <a:avLst/>
          </a:prstGeom>
        </p:spPr>
        <p:txBody>
          <a:bodyPr vert="horz" lIns="0" tIns="0" rIns="0" bIns="0" rtlCol="0" anchor="t" anchorCtr="0">
            <a:normAutofit/>
          </a:bodyPr>
          <a:lstStyle>
            <a:lvl1pPr algn="l" defTabSz="685800" rtl="0" eaLnBrk="1" latinLnBrk="0" hangingPunct="1">
              <a:lnSpc>
                <a:spcPct val="85000"/>
              </a:lnSpc>
              <a:spcBef>
                <a:spcPct val="0"/>
              </a:spcBef>
              <a:buNone/>
              <a:defRPr sz="3500" b="1"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100000"/>
              </a:lnSpc>
            </a:pPr>
            <a:endParaRPr lang="en-US" sz="2933" b="0"/>
          </a:p>
        </p:txBody>
      </p:sp>
      <p:sp>
        <p:nvSpPr>
          <p:cNvPr id="17" name="Title 1">
            <a:extLst>
              <a:ext uri="{FF2B5EF4-FFF2-40B4-BE49-F238E27FC236}">
                <a16:creationId xmlns:a16="http://schemas.microsoft.com/office/drawing/2014/main" id="{BA9DCADE-A3E9-8FCB-C7C7-61FC408D67C5}"/>
              </a:ext>
            </a:extLst>
          </p:cNvPr>
          <p:cNvSpPr>
            <a:spLocks noGrp="1"/>
          </p:cNvSpPr>
          <p:nvPr>
            <p:ph type="ctrTitle" hasCustomPrompt="1"/>
          </p:nvPr>
        </p:nvSpPr>
        <p:spPr>
          <a:xfrm>
            <a:off x="960000" y="2125127"/>
            <a:ext cx="10079995" cy="1138773"/>
          </a:xfrm>
          <a:prstGeom prst="rect">
            <a:avLst/>
          </a:prstGeom>
        </p:spPr>
        <p:txBody>
          <a:bodyPr lIns="0" tIns="0" rIns="0" bIns="0" anchor="t" anchorCtr="0">
            <a:spAutoFit/>
          </a:bodyPr>
          <a:lstStyle>
            <a:lvl1pPr algn="l">
              <a:lnSpc>
                <a:spcPct val="85000"/>
              </a:lnSpc>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100000"/>
              </a:lnSpc>
            </a:pPr>
            <a:r>
              <a:rPr lang="en-US"/>
              <a:t>DIVIDER: OPEN SANS, BOLD, 36pt, </a:t>
            </a:r>
            <a:br>
              <a:rPr lang="en-US"/>
            </a:br>
            <a:r>
              <a:rPr lang="en-US"/>
              <a:t>LEFT ALIGN</a:t>
            </a:r>
          </a:p>
        </p:txBody>
      </p:sp>
      <p:sp>
        <p:nvSpPr>
          <p:cNvPr id="15" name="Text Placeholder 21">
            <a:extLst>
              <a:ext uri="{FF2B5EF4-FFF2-40B4-BE49-F238E27FC236}">
                <a16:creationId xmlns:a16="http://schemas.microsoft.com/office/drawing/2014/main" id="{0D891228-B135-EEA3-56CD-5CA1C59468E8}"/>
              </a:ext>
            </a:extLst>
          </p:cNvPr>
          <p:cNvSpPr>
            <a:spLocks noGrp="1"/>
          </p:cNvSpPr>
          <p:nvPr>
            <p:ph type="body" sz="quarter" idx="67" hasCustomPrompt="1"/>
          </p:nvPr>
        </p:nvSpPr>
        <p:spPr>
          <a:xfrm>
            <a:off x="959999" y="3278900"/>
            <a:ext cx="10079995" cy="369332"/>
          </a:xfrm>
        </p:spPr>
        <p:txBody>
          <a:bodyPr wrap="square" lIns="0" tIns="0" rIns="0" bIns="0">
            <a:spAutoFit/>
          </a:bodyPr>
          <a:lstStyle>
            <a:lvl1pPr marL="0" indent="0">
              <a:lnSpc>
                <a:spcPct val="100000"/>
              </a:lnSpc>
              <a:buNone/>
              <a:defRPr sz="2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left align</a:t>
            </a:r>
          </a:p>
        </p:txBody>
      </p:sp>
      <p:sp>
        <p:nvSpPr>
          <p:cNvPr id="4" name="Slide Number Placeholder 8">
            <a:extLst>
              <a:ext uri="{FF2B5EF4-FFF2-40B4-BE49-F238E27FC236}">
                <a16:creationId xmlns:a16="http://schemas.microsoft.com/office/drawing/2014/main" id="{E1A40D5A-F3B2-CED5-03FC-F844913C897E}"/>
              </a:ext>
            </a:extLst>
          </p:cNvPr>
          <p:cNvSpPr txBox="1">
            <a:spLocks/>
          </p:cNvSpPr>
          <p:nvPr userDrawn="1"/>
        </p:nvSpPr>
        <p:spPr>
          <a:xfrm>
            <a:off x="345572"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 Placeholder 11">
            <a:extLst>
              <a:ext uri="{FF2B5EF4-FFF2-40B4-BE49-F238E27FC236}">
                <a16:creationId xmlns:a16="http://schemas.microsoft.com/office/drawing/2014/main" id="{86B952C1-EBEF-9959-9C57-C30B0C614DB8}"/>
              </a:ext>
            </a:extLst>
          </p:cNvPr>
          <p:cNvSpPr>
            <a:spLocks noGrp="1"/>
          </p:cNvSpPr>
          <p:nvPr>
            <p:ph type="body" sz="quarter" idx="63" hasCustomPrompt="1"/>
          </p:nvPr>
        </p:nvSpPr>
        <p:spPr>
          <a:xfrm>
            <a:off x="1663747"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Tree>
    <p:extLst>
      <p:ext uri="{BB962C8B-B14F-4D97-AF65-F5344CB8AC3E}">
        <p14:creationId xmlns:p14="http://schemas.microsoft.com/office/powerpoint/2010/main" val="4183310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1B">
    <p:bg>
      <p:bgPr>
        <a:solidFill>
          <a:schemeClr val="accent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02149DC-DA9F-C22A-8F7F-22862A369E30}"/>
              </a:ext>
            </a:extLst>
          </p:cNvPr>
          <p:cNvPicPr>
            <a:picLocks noChangeAspect="1"/>
          </p:cNvPicPr>
          <p:nvPr userDrawn="1"/>
        </p:nvPicPr>
        <p:blipFill>
          <a:blip r:embed="rId2" cstate="hqprint">
            <a:alphaModFix amt="40000"/>
            <a:extLst>
              <a:ext uri="{28A0092B-C50C-407E-A947-70E740481C1C}">
                <a14:useLocalDpi xmlns:a14="http://schemas.microsoft.com/office/drawing/2010/main" val="0"/>
              </a:ext>
            </a:extLst>
          </a:blip>
          <a:stretch>
            <a:fillRect/>
          </a:stretch>
        </p:blipFill>
        <p:spPr>
          <a:xfrm>
            <a:off x="9725207" y="4230784"/>
            <a:ext cx="2630109" cy="2627216"/>
          </a:xfrm>
          <a:prstGeom prst="rect">
            <a:avLst/>
          </a:prstGeom>
        </p:spPr>
      </p:pic>
      <p:sp>
        <p:nvSpPr>
          <p:cNvPr id="16" name="Text Placeholder 9" hidden="1">
            <a:extLst>
              <a:ext uri="{FF2B5EF4-FFF2-40B4-BE49-F238E27FC236}">
                <a16:creationId xmlns:a16="http://schemas.microsoft.com/office/drawing/2014/main" id="{8DA136A9-AB67-8236-6543-8F2E3CE18142}"/>
              </a:ext>
            </a:extLst>
          </p:cNvPr>
          <p:cNvSpPr>
            <a:spLocks noGrp="1"/>
          </p:cNvSpPr>
          <p:nvPr>
            <p:ph type="body" sz="quarter" idx="10" hasCustomPrompt="1"/>
          </p:nvPr>
        </p:nvSpPr>
        <p:spPr>
          <a:xfrm>
            <a:off x="959997" y="3258816"/>
            <a:ext cx="10080000" cy="480000"/>
          </a:xfrm>
          <a:prstGeom prst="rect">
            <a:avLst/>
          </a:prstGeom>
        </p:spPr>
        <p:txBody>
          <a:bodyPr lIns="0" tIns="0" rIns="0" bIns="0">
            <a:noAutofit/>
          </a:bodyPr>
          <a:lstStyle>
            <a:lvl1pPr marL="0" indent="0" algn="l">
              <a:lnSpc>
                <a:spcPct val="110000"/>
              </a:lnSpc>
              <a:buNone/>
              <a:defRPr sz="2933" b="0"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Sub-title: Open Sans, regular 22pt, left align</a:t>
            </a:r>
          </a:p>
        </p:txBody>
      </p:sp>
      <p:sp>
        <p:nvSpPr>
          <p:cNvPr id="8" name="Title 1">
            <a:extLst>
              <a:ext uri="{FF2B5EF4-FFF2-40B4-BE49-F238E27FC236}">
                <a16:creationId xmlns:a16="http://schemas.microsoft.com/office/drawing/2014/main" id="{8E080E68-A791-76B1-A463-84BDAC0E1758}"/>
              </a:ext>
            </a:extLst>
          </p:cNvPr>
          <p:cNvSpPr txBox="1">
            <a:spLocks/>
          </p:cNvSpPr>
          <p:nvPr userDrawn="1"/>
        </p:nvSpPr>
        <p:spPr>
          <a:xfrm>
            <a:off x="1056003" y="4771228"/>
            <a:ext cx="10079995" cy="516624"/>
          </a:xfrm>
          <a:prstGeom prst="rect">
            <a:avLst/>
          </a:prstGeom>
        </p:spPr>
        <p:txBody>
          <a:bodyPr vert="horz" lIns="0" tIns="0" rIns="0" bIns="0" rtlCol="0" anchor="t" anchorCtr="0">
            <a:normAutofit/>
          </a:bodyPr>
          <a:lstStyle>
            <a:lvl1pPr algn="l" defTabSz="685800" rtl="0" eaLnBrk="1" latinLnBrk="0" hangingPunct="1">
              <a:lnSpc>
                <a:spcPct val="85000"/>
              </a:lnSpc>
              <a:spcBef>
                <a:spcPct val="0"/>
              </a:spcBef>
              <a:buNone/>
              <a:defRPr sz="3500" b="1"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100000"/>
              </a:lnSpc>
            </a:pPr>
            <a:endParaRPr lang="en-US" sz="2933" b="0"/>
          </a:p>
        </p:txBody>
      </p:sp>
      <p:sp>
        <p:nvSpPr>
          <p:cNvPr id="12" name="Title 1">
            <a:extLst>
              <a:ext uri="{FF2B5EF4-FFF2-40B4-BE49-F238E27FC236}">
                <a16:creationId xmlns:a16="http://schemas.microsoft.com/office/drawing/2014/main" id="{9F1B9CAC-A7DD-232E-33DF-B380FDD3E7BF}"/>
              </a:ext>
            </a:extLst>
          </p:cNvPr>
          <p:cNvSpPr txBox="1">
            <a:spLocks/>
          </p:cNvSpPr>
          <p:nvPr userDrawn="1"/>
        </p:nvSpPr>
        <p:spPr>
          <a:xfrm>
            <a:off x="1308337" y="5626113"/>
            <a:ext cx="10079995" cy="470731"/>
          </a:xfrm>
          <a:prstGeom prst="rect">
            <a:avLst/>
          </a:prstGeom>
        </p:spPr>
        <p:txBody>
          <a:bodyPr vert="horz" lIns="0" tIns="0" rIns="0" bIns="0" rtlCol="0" anchor="t" anchorCtr="0">
            <a:normAutofit/>
          </a:bodyPr>
          <a:lstStyle>
            <a:lvl1pPr algn="l" defTabSz="685800" rtl="0" eaLnBrk="1" latinLnBrk="0" hangingPunct="1">
              <a:lnSpc>
                <a:spcPct val="85000"/>
              </a:lnSpc>
              <a:spcBef>
                <a:spcPct val="0"/>
              </a:spcBef>
              <a:buNone/>
              <a:defRPr sz="3500" b="1" i="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100000"/>
              </a:lnSpc>
            </a:pPr>
            <a:endParaRPr lang="en-US" sz="2933" b="0"/>
          </a:p>
        </p:txBody>
      </p:sp>
      <p:sp>
        <p:nvSpPr>
          <p:cNvPr id="11" name="Title 1">
            <a:extLst>
              <a:ext uri="{FF2B5EF4-FFF2-40B4-BE49-F238E27FC236}">
                <a16:creationId xmlns:a16="http://schemas.microsoft.com/office/drawing/2014/main" id="{998D58C7-10BE-B260-D06C-9AA9D9DF8279}"/>
              </a:ext>
            </a:extLst>
          </p:cNvPr>
          <p:cNvSpPr>
            <a:spLocks noGrp="1"/>
          </p:cNvSpPr>
          <p:nvPr>
            <p:ph type="ctrTitle" hasCustomPrompt="1"/>
          </p:nvPr>
        </p:nvSpPr>
        <p:spPr>
          <a:xfrm>
            <a:off x="960000" y="2125127"/>
            <a:ext cx="10079995" cy="1138773"/>
          </a:xfrm>
          <a:prstGeom prst="rect">
            <a:avLst/>
          </a:prstGeom>
        </p:spPr>
        <p:txBody>
          <a:bodyPr lIns="0" tIns="0" rIns="0" bIns="0" anchor="t" anchorCtr="0">
            <a:spAutoFit/>
          </a:bodyPr>
          <a:lstStyle>
            <a:lvl1pPr algn="ctr">
              <a:lnSpc>
                <a:spcPct val="85000"/>
              </a:lnSpc>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100000"/>
              </a:lnSpc>
            </a:pPr>
            <a:r>
              <a:rPr lang="en-US"/>
              <a:t>DIVIDER: OPEN SANS, BOLD, 36pt, </a:t>
            </a:r>
            <a:br>
              <a:rPr lang="en-US"/>
            </a:br>
            <a:r>
              <a:rPr lang="en-US"/>
              <a:t>CENTRE ALIGN</a:t>
            </a:r>
          </a:p>
        </p:txBody>
      </p:sp>
      <p:sp>
        <p:nvSpPr>
          <p:cNvPr id="13" name="Text Placeholder 21">
            <a:extLst>
              <a:ext uri="{FF2B5EF4-FFF2-40B4-BE49-F238E27FC236}">
                <a16:creationId xmlns:a16="http://schemas.microsoft.com/office/drawing/2014/main" id="{B79A4893-79C9-DBA1-4434-C4560DA77309}"/>
              </a:ext>
            </a:extLst>
          </p:cNvPr>
          <p:cNvSpPr>
            <a:spLocks noGrp="1"/>
          </p:cNvSpPr>
          <p:nvPr>
            <p:ph type="body" sz="quarter" idx="67" hasCustomPrompt="1"/>
          </p:nvPr>
        </p:nvSpPr>
        <p:spPr>
          <a:xfrm>
            <a:off x="959999" y="3278900"/>
            <a:ext cx="10079995" cy="369332"/>
          </a:xfrm>
        </p:spPr>
        <p:txBody>
          <a:bodyPr wrap="square" lIns="0" tIns="0" rIns="0" bIns="0">
            <a:spAutoFit/>
          </a:bodyPr>
          <a:lstStyle>
            <a:lvl1pPr marL="0" indent="0" algn="ctr">
              <a:lnSpc>
                <a:spcPct val="100000"/>
              </a:lnSpc>
              <a:buNone/>
              <a:defRPr sz="2400">
                <a:solidFill>
                  <a:schemeClr val="bg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centre align</a:t>
            </a:r>
          </a:p>
        </p:txBody>
      </p:sp>
      <p:sp>
        <p:nvSpPr>
          <p:cNvPr id="4" name="Slide Number Placeholder 8">
            <a:extLst>
              <a:ext uri="{FF2B5EF4-FFF2-40B4-BE49-F238E27FC236}">
                <a16:creationId xmlns:a16="http://schemas.microsoft.com/office/drawing/2014/main" id="{9813ECE0-EC09-5F74-23E8-B2A81304B981}"/>
              </a:ext>
            </a:extLst>
          </p:cNvPr>
          <p:cNvSpPr txBox="1">
            <a:spLocks/>
          </p:cNvSpPr>
          <p:nvPr userDrawn="1"/>
        </p:nvSpPr>
        <p:spPr>
          <a:xfrm>
            <a:off x="345572"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 Placeholder 11">
            <a:extLst>
              <a:ext uri="{FF2B5EF4-FFF2-40B4-BE49-F238E27FC236}">
                <a16:creationId xmlns:a16="http://schemas.microsoft.com/office/drawing/2014/main" id="{9B38981D-7841-41A3-FEA1-7AB840E723F9}"/>
              </a:ext>
            </a:extLst>
          </p:cNvPr>
          <p:cNvSpPr>
            <a:spLocks noGrp="1"/>
          </p:cNvSpPr>
          <p:nvPr>
            <p:ph type="body" sz="quarter" idx="63" hasCustomPrompt="1"/>
          </p:nvPr>
        </p:nvSpPr>
        <p:spPr>
          <a:xfrm>
            <a:off x="1663747"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Tree>
    <p:extLst>
      <p:ext uri="{BB962C8B-B14F-4D97-AF65-F5344CB8AC3E}">
        <p14:creationId xmlns:p14="http://schemas.microsoft.com/office/powerpoint/2010/main" val="1015931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2A">
    <p:spTree>
      <p:nvGrpSpPr>
        <p:cNvPr id="1" name=""/>
        <p:cNvGrpSpPr/>
        <p:nvPr/>
      </p:nvGrpSpPr>
      <p:grpSpPr>
        <a:xfrm>
          <a:off x="0" y="0"/>
          <a:ext cx="0" cy="0"/>
          <a:chOff x="0" y="0"/>
          <a:chExt cx="0" cy="0"/>
        </a:xfrm>
      </p:grpSpPr>
      <p:pic>
        <p:nvPicPr>
          <p:cNvPr id="2" name="Picture 1" descr="A blue star with a black background&#10;&#10;Description automatically generated">
            <a:extLst>
              <a:ext uri="{FF2B5EF4-FFF2-40B4-BE49-F238E27FC236}">
                <a16:creationId xmlns:a16="http://schemas.microsoft.com/office/drawing/2014/main" id="{46AF3DBD-31E5-BF81-4D8A-D273314B58C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24940" y="4204607"/>
            <a:ext cx="2630109" cy="2627216"/>
          </a:xfrm>
          <a:prstGeom prst="rect">
            <a:avLst/>
          </a:prstGeom>
        </p:spPr>
      </p:pic>
      <p:sp>
        <p:nvSpPr>
          <p:cNvPr id="9" name="Slide Number Placeholder 8">
            <a:extLst>
              <a:ext uri="{FF2B5EF4-FFF2-40B4-BE49-F238E27FC236}">
                <a16:creationId xmlns:a16="http://schemas.microsoft.com/office/drawing/2014/main" id="{79C81054-A08B-6696-FBF8-6CC9BA4593E9}"/>
              </a:ext>
            </a:extLst>
          </p:cNvPr>
          <p:cNvSpPr txBox="1">
            <a:spLocks/>
          </p:cNvSpPr>
          <p:nvPr userDrawn="1"/>
        </p:nvSpPr>
        <p:spPr>
          <a:xfrm>
            <a:off x="5453906" y="634146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67">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itle 1">
            <a:extLst>
              <a:ext uri="{FF2B5EF4-FFF2-40B4-BE49-F238E27FC236}">
                <a16:creationId xmlns:a16="http://schemas.microsoft.com/office/drawing/2014/main" id="{4EFA1E33-7F6C-D4BC-D896-B37B86022D52}"/>
              </a:ext>
            </a:extLst>
          </p:cNvPr>
          <p:cNvSpPr>
            <a:spLocks noGrp="1"/>
          </p:cNvSpPr>
          <p:nvPr>
            <p:ph type="ctrTitle" hasCustomPrompt="1"/>
          </p:nvPr>
        </p:nvSpPr>
        <p:spPr>
          <a:xfrm>
            <a:off x="960000" y="2125127"/>
            <a:ext cx="10079995" cy="1138773"/>
          </a:xfrm>
          <a:prstGeom prst="rect">
            <a:avLst/>
          </a:prstGeom>
        </p:spPr>
        <p:txBody>
          <a:bodyPr lIns="0" tIns="0" rIns="0" bIns="0" anchor="t" anchorCtr="0">
            <a:spAutoFit/>
          </a:bodyPr>
          <a:lstStyle>
            <a:lvl1pPr algn="l">
              <a:lnSpc>
                <a:spcPct val="85000"/>
              </a:lnSpc>
              <a:defRPr sz="36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100000"/>
              </a:lnSpc>
            </a:pPr>
            <a:r>
              <a:rPr lang="en-US"/>
              <a:t>DIVIDER: OPEN SANS, BOLD, 36pt, </a:t>
            </a:r>
            <a:br>
              <a:rPr lang="en-US"/>
            </a:br>
            <a:r>
              <a:rPr lang="en-US"/>
              <a:t>LEFT ALIGN</a:t>
            </a:r>
          </a:p>
        </p:txBody>
      </p:sp>
      <p:sp>
        <p:nvSpPr>
          <p:cNvPr id="13" name="Text Placeholder 21">
            <a:extLst>
              <a:ext uri="{FF2B5EF4-FFF2-40B4-BE49-F238E27FC236}">
                <a16:creationId xmlns:a16="http://schemas.microsoft.com/office/drawing/2014/main" id="{F8AE3113-3A91-1AD7-6912-27CC2BAE8D0D}"/>
              </a:ext>
            </a:extLst>
          </p:cNvPr>
          <p:cNvSpPr>
            <a:spLocks noGrp="1"/>
          </p:cNvSpPr>
          <p:nvPr>
            <p:ph type="body" sz="quarter" idx="67" hasCustomPrompt="1"/>
          </p:nvPr>
        </p:nvSpPr>
        <p:spPr>
          <a:xfrm>
            <a:off x="959999" y="3278900"/>
            <a:ext cx="10079995" cy="369332"/>
          </a:xfrm>
        </p:spPr>
        <p:txBody>
          <a:bodyPr wrap="square" lIns="0" tIns="0" rIns="0" bIns="0">
            <a:spAutoFit/>
          </a:bodyPr>
          <a:lstStyle>
            <a:lvl1pPr marL="0" indent="0">
              <a:lnSpc>
                <a:spcPct val="100000"/>
              </a:lnSpc>
              <a:buNone/>
              <a:defRPr sz="2400">
                <a:solidFill>
                  <a:schemeClr val="accent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left align</a:t>
            </a:r>
          </a:p>
        </p:txBody>
      </p:sp>
      <p:sp>
        <p:nvSpPr>
          <p:cNvPr id="5" name="Slide Number Placeholder 8">
            <a:extLst>
              <a:ext uri="{FF2B5EF4-FFF2-40B4-BE49-F238E27FC236}">
                <a16:creationId xmlns:a16="http://schemas.microsoft.com/office/drawing/2014/main" id="{CE5EFE14-4306-3751-7B50-0BF9E6C48B21}"/>
              </a:ext>
            </a:extLst>
          </p:cNvPr>
          <p:cNvSpPr txBox="1">
            <a:spLocks/>
          </p:cNvSpPr>
          <p:nvPr userDrawn="1"/>
        </p:nvSpPr>
        <p:spPr>
          <a:xfrm>
            <a:off x="345572"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 Placeholder 11">
            <a:extLst>
              <a:ext uri="{FF2B5EF4-FFF2-40B4-BE49-F238E27FC236}">
                <a16:creationId xmlns:a16="http://schemas.microsoft.com/office/drawing/2014/main" id="{986DD002-EE09-AAF7-9EC1-4EF238BCB8E1}"/>
              </a:ext>
            </a:extLst>
          </p:cNvPr>
          <p:cNvSpPr>
            <a:spLocks noGrp="1"/>
          </p:cNvSpPr>
          <p:nvPr>
            <p:ph type="body" sz="quarter" idx="63" hasCustomPrompt="1"/>
          </p:nvPr>
        </p:nvSpPr>
        <p:spPr>
          <a:xfrm>
            <a:off x="1663747"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Tree>
    <p:extLst>
      <p:ext uri="{BB962C8B-B14F-4D97-AF65-F5344CB8AC3E}">
        <p14:creationId xmlns:p14="http://schemas.microsoft.com/office/powerpoint/2010/main" val="3522767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2B">
    <p:spTree>
      <p:nvGrpSpPr>
        <p:cNvPr id="1" name=""/>
        <p:cNvGrpSpPr/>
        <p:nvPr/>
      </p:nvGrpSpPr>
      <p:grpSpPr>
        <a:xfrm>
          <a:off x="0" y="0"/>
          <a:ext cx="0" cy="0"/>
          <a:chOff x="0" y="0"/>
          <a:chExt cx="0" cy="0"/>
        </a:xfrm>
      </p:grpSpPr>
      <p:pic>
        <p:nvPicPr>
          <p:cNvPr id="2" name="Picture 1" descr="A blue star with a black background&#10;&#10;Description automatically generated">
            <a:extLst>
              <a:ext uri="{FF2B5EF4-FFF2-40B4-BE49-F238E27FC236}">
                <a16:creationId xmlns:a16="http://schemas.microsoft.com/office/drawing/2014/main" id="{1C8FA438-0B97-614E-869B-DE39C71AFBD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724940" y="4204607"/>
            <a:ext cx="2630109" cy="2627216"/>
          </a:xfrm>
          <a:prstGeom prst="rect">
            <a:avLst/>
          </a:prstGeom>
        </p:spPr>
      </p:pic>
      <p:sp>
        <p:nvSpPr>
          <p:cNvPr id="11" name="Title 1">
            <a:extLst>
              <a:ext uri="{FF2B5EF4-FFF2-40B4-BE49-F238E27FC236}">
                <a16:creationId xmlns:a16="http://schemas.microsoft.com/office/drawing/2014/main" id="{AA021D85-42C7-85DA-18BA-7D0DF2A64327}"/>
              </a:ext>
            </a:extLst>
          </p:cNvPr>
          <p:cNvSpPr>
            <a:spLocks noGrp="1"/>
          </p:cNvSpPr>
          <p:nvPr>
            <p:ph type="ctrTitle" hasCustomPrompt="1"/>
          </p:nvPr>
        </p:nvSpPr>
        <p:spPr>
          <a:xfrm>
            <a:off x="960000" y="2125127"/>
            <a:ext cx="10079995" cy="1138773"/>
          </a:xfrm>
          <a:prstGeom prst="rect">
            <a:avLst/>
          </a:prstGeom>
        </p:spPr>
        <p:txBody>
          <a:bodyPr lIns="0" tIns="0" rIns="0" bIns="0" anchor="t" anchorCtr="0">
            <a:spAutoFit/>
          </a:bodyPr>
          <a:lstStyle>
            <a:lvl1pPr algn="ctr">
              <a:lnSpc>
                <a:spcPct val="85000"/>
              </a:lnSpc>
              <a:defRPr sz="36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a:lnSpc>
                <a:spcPct val="100000"/>
              </a:lnSpc>
            </a:pPr>
            <a:r>
              <a:rPr lang="en-US"/>
              <a:t>DIVIDER: OPEN SANS, BOLD, 36pt, </a:t>
            </a:r>
            <a:br>
              <a:rPr lang="en-US"/>
            </a:br>
            <a:r>
              <a:rPr lang="en-US"/>
              <a:t>CENTRE ALIGN</a:t>
            </a:r>
          </a:p>
        </p:txBody>
      </p:sp>
      <p:sp>
        <p:nvSpPr>
          <p:cNvPr id="12" name="Text Placeholder 21">
            <a:extLst>
              <a:ext uri="{FF2B5EF4-FFF2-40B4-BE49-F238E27FC236}">
                <a16:creationId xmlns:a16="http://schemas.microsoft.com/office/drawing/2014/main" id="{5B0CF841-30F6-9452-F9D0-B1DE1630D325}"/>
              </a:ext>
            </a:extLst>
          </p:cNvPr>
          <p:cNvSpPr>
            <a:spLocks noGrp="1"/>
          </p:cNvSpPr>
          <p:nvPr>
            <p:ph type="body" sz="quarter" idx="67" hasCustomPrompt="1"/>
          </p:nvPr>
        </p:nvSpPr>
        <p:spPr>
          <a:xfrm>
            <a:off x="959999" y="3278900"/>
            <a:ext cx="10079995" cy="369332"/>
          </a:xfrm>
        </p:spPr>
        <p:txBody>
          <a:bodyPr wrap="square" lIns="0" tIns="0" rIns="0" bIns="0">
            <a:spAutoFit/>
          </a:bodyPr>
          <a:lstStyle>
            <a:lvl1pPr marL="0" indent="0" algn="ctr">
              <a:lnSpc>
                <a:spcPct val="100000"/>
              </a:lnSpc>
              <a:buNone/>
              <a:defRPr sz="2400">
                <a:solidFill>
                  <a:schemeClr val="accent1"/>
                </a:solidFill>
              </a:defRPr>
            </a:lvl1pPr>
            <a:lvl2pPr marL="457189" indent="0">
              <a:buNone/>
              <a:defRPr/>
            </a:lvl2pPr>
            <a:lvl3pPr marL="914377" indent="0">
              <a:buNone/>
              <a:defRPr/>
            </a:lvl3pPr>
            <a:lvl4pPr marL="1371566" indent="0">
              <a:buNone/>
              <a:defRPr/>
            </a:lvl4pPr>
            <a:lvl5pPr marL="1828754" indent="0">
              <a:buNone/>
              <a:defRPr/>
            </a:lvl5pPr>
          </a:lstStyle>
          <a:p>
            <a:pPr lvl="0"/>
            <a:r>
              <a:rPr lang="en-GB"/>
              <a:t>Sub-title: Open Sans, regular, 24pt, centre align</a:t>
            </a:r>
          </a:p>
        </p:txBody>
      </p:sp>
      <p:sp>
        <p:nvSpPr>
          <p:cNvPr id="5" name="Slide Number Placeholder 8">
            <a:extLst>
              <a:ext uri="{FF2B5EF4-FFF2-40B4-BE49-F238E27FC236}">
                <a16:creationId xmlns:a16="http://schemas.microsoft.com/office/drawing/2014/main" id="{66E850B2-A00B-7F6C-3B5E-6A862321C677}"/>
              </a:ext>
            </a:extLst>
          </p:cNvPr>
          <p:cNvSpPr txBox="1">
            <a:spLocks/>
          </p:cNvSpPr>
          <p:nvPr userDrawn="1"/>
        </p:nvSpPr>
        <p:spPr>
          <a:xfrm>
            <a:off x="345572"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 Placeholder 11">
            <a:extLst>
              <a:ext uri="{FF2B5EF4-FFF2-40B4-BE49-F238E27FC236}">
                <a16:creationId xmlns:a16="http://schemas.microsoft.com/office/drawing/2014/main" id="{C99711B3-13C5-1B7D-1081-94E73C4D82C7}"/>
              </a:ext>
            </a:extLst>
          </p:cNvPr>
          <p:cNvSpPr>
            <a:spLocks noGrp="1"/>
          </p:cNvSpPr>
          <p:nvPr>
            <p:ph type="body" sz="quarter" idx="63" hasCustomPrompt="1"/>
          </p:nvPr>
        </p:nvSpPr>
        <p:spPr>
          <a:xfrm>
            <a:off x="1663747"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Tree>
    <p:extLst>
      <p:ext uri="{BB962C8B-B14F-4D97-AF65-F5344CB8AC3E}">
        <p14:creationId xmlns:p14="http://schemas.microsoft.com/office/powerpoint/2010/main" val="20528326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35B0AF7F-232A-FC49-9C05-0D39847B5CA9}"/>
              </a:ext>
            </a:extLst>
          </p:cNvPr>
          <p:cNvSpPr>
            <a:spLocks noGrp="1"/>
          </p:cNvSpPr>
          <p:nvPr>
            <p:ph type="body" sz="quarter" idx="10" hasCustomPrompt="1"/>
          </p:nvPr>
        </p:nvSpPr>
        <p:spPr>
          <a:xfrm>
            <a:off x="628332" y="342691"/>
            <a:ext cx="10080000"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Table of Contents - Open Sans, bold 28pt, left align</a:t>
            </a:r>
            <a:endParaRPr lang="en-US"/>
          </a:p>
        </p:txBody>
      </p:sp>
      <p:sp>
        <p:nvSpPr>
          <p:cNvPr id="65" name="Text Placeholder 11">
            <a:extLst>
              <a:ext uri="{FF2B5EF4-FFF2-40B4-BE49-F238E27FC236}">
                <a16:creationId xmlns:a16="http://schemas.microsoft.com/office/drawing/2014/main" id="{8AFBAC35-B6DE-B23E-DE9C-D024E06AD7FD}"/>
              </a:ext>
            </a:extLst>
          </p:cNvPr>
          <p:cNvSpPr>
            <a:spLocks noGrp="1"/>
          </p:cNvSpPr>
          <p:nvPr>
            <p:ph type="body" sz="quarter" idx="67" hasCustomPrompt="1"/>
          </p:nvPr>
        </p:nvSpPr>
        <p:spPr>
          <a:xfrm>
            <a:off x="1154171" y="1200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66" name="Text Placeholder 11">
            <a:extLst>
              <a:ext uri="{FF2B5EF4-FFF2-40B4-BE49-F238E27FC236}">
                <a16:creationId xmlns:a16="http://schemas.microsoft.com/office/drawing/2014/main" id="{62999B67-A100-B7E6-1008-43776E8680D6}"/>
              </a:ext>
            </a:extLst>
          </p:cNvPr>
          <p:cNvSpPr>
            <a:spLocks noGrp="1"/>
          </p:cNvSpPr>
          <p:nvPr>
            <p:ph type="body" sz="quarter" idx="68" hasCustomPrompt="1"/>
          </p:nvPr>
        </p:nvSpPr>
        <p:spPr>
          <a:xfrm>
            <a:off x="10259233" y="1200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67" name="Text Placeholder 11">
            <a:extLst>
              <a:ext uri="{FF2B5EF4-FFF2-40B4-BE49-F238E27FC236}">
                <a16:creationId xmlns:a16="http://schemas.microsoft.com/office/drawing/2014/main" id="{A27DC414-EBC6-8631-E039-4F783D9726F1}"/>
              </a:ext>
            </a:extLst>
          </p:cNvPr>
          <p:cNvSpPr>
            <a:spLocks noGrp="1"/>
          </p:cNvSpPr>
          <p:nvPr>
            <p:ph type="body" sz="quarter" idx="69" hasCustomPrompt="1"/>
          </p:nvPr>
        </p:nvSpPr>
        <p:spPr>
          <a:xfrm>
            <a:off x="659742" y="1200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1.</a:t>
            </a:r>
          </a:p>
        </p:txBody>
      </p:sp>
      <p:sp>
        <p:nvSpPr>
          <p:cNvPr id="71" name="Text Placeholder 11">
            <a:extLst>
              <a:ext uri="{FF2B5EF4-FFF2-40B4-BE49-F238E27FC236}">
                <a16:creationId xmlns:a16="http://schemas.microsoft.com/office/drawing/2014/main" id="{68F021E3-261D-6459-B4D6-83019AE764B3}"/>
              </a:ext>
            </a:extLst>
          </p:cNvPr>
          <p:cNvSpPr>
            <a:spLocks noGrp="1"/>
          </p:cNvSpPr>
          <p:nvPr>
            <p:ph type="body" sz="quarter" idx="73" hasCustomPrompt="1"/>
          </p:nvPr>
        </p:nvSpPr>
        <p:spPr>
          <a:xfrm>
            <a:off x="1147470" y="1584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72" name="Text Placeholder 11">
            <a:extLst>
              <a:ext uri="{FF2B5EF4-FFF2-40B4-BE49-F238E27FC236}">
                <a16:creationId xmlns:a16="http://schemas.microsoft.com/office/drawing/2014/main" id="{EE72FAF5-4D23-ED41-F60B-98966C9C72A8}"/>
              </a:ext>
            </a:extLst>
          </p:cNvPr>
          <p:cNvSpPr>
            <a:spLocks noGrp="1"/>
          </p:cNvSpPr>
          <p:nvPr>
            <p:ph type="body" sz="quarter" idx="74" hasCustomPrompt="1"/>
          </p:nvPr>
        </p:nvSpPr>
        <p:spPr>
          <a:xfrm>
            <a:off x="10259233" y="1584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73" name="Text Placeholder 11">
            <a:extLst>
              <a:ext uri="{FF2B5EF4-FFF2-40B4-BE49-F238E27FC236}">
                <a16:creationId xmlns:a16="http://schemas.microsoft.com/office/drawing/2014/main" id="{4C78C9B9-6704-2FD4-400E-9352895E4F88}"/>
              </a:ext>
            </a:extLst>
          </p:cNvPr>
          <p:cNvSpPr>
            <a:spLocks noGrp="1"/>
          </p:cNvSpPr>
          <p:nvPr>
            <p:ph type="body" sz="quarter" idx="75" hasCustomPrompt="1"/>
          </p:nvPr>
        </p:nvSpPr>
        <p:spPr>
          <a:xfrm>
            <a:off x="653041" y="1584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2.</a:t>
            </a:r>
          </a:p>
        </p:txBody>
      </p:sp>
      <p:sp>
        <p:nvSpPr>
          <p:cNvPr id="77" name="Text Placeholder 11">
            <a:extLst>
              <a:ext uri="{FF2B5EF4-FFF2-40B4-BE49-F238E27FC236}">
                <a16:creationId xmlns:a16="http://schemas.microsoft.com/office/drawing/2014/main" id="{55FDA1D9-5994-BAF1-DCA7-260129D5192C}"/>
              </a:ext>
            </a:extLst>
          </p:cNvPr>
          <p:cNvSpPr>
            <a:spLocks noGrp="1"/>
          </p:cNvSpPr>
          <p:nvPr>
            <p:ph type="body" sz="quarter" idx="79" hasCustomPrompt="1"/>
          </p:nvPr>
        </p:nvSpPr>
        <p:spPr>
          <a:xfrm>
            <a:off x="1147466" y="1968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78" name="Text Placeholder 11">
            <a:extLst>
              <a:ext uri="{FF2B5EF4-FFF2-40B4-BE49-F238E27FC236}">
                <a16:creationId xmlns:a16="http://schemas.microsoft.com/office/drawing/2014/main" id="{4EB77528-3A74-ADE3-8759-4BBE259DA8FE}"/>
              </a:ext>
            </a:extLst>
          </p:cNvPr>
          <p:cNvSpPr>
            <a:spLocks noGrp="1"/>
          </p:cNvSpPr>
          <p:nvPr>
            <p:ph type="body" sz="quarter" idx="80" hasCustomPrompt="1"/>
          </p:nvPr>
        </p:nvSpPr>
        <p:spPr>
          <a:xfrm>
            <a:off x="10259229" y="1968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79" name="Text Placeholder 11">
            <a:extLst>
              <a:ext uri="{FF2B5EF4-FFF2-40B4-BE49-F238E27FC236}">
                <a16:creationId xmlns:a16="http://schemas.microsoft.com/office/drawing/2014/main" id="{FACFC8A5-7552-B708-F02D-61EA1EA109F8}"/>
              </a:ext>
            </a:extLst>
          </p:cNvPr>
          <p:cNvSpPr>
            <a:spLocks noGrp="1"/>
          </p:cNvSpPr>
          <p:nvPr>
            <p:ph type="body" sz="quarter" idx="81" hasCustomPrompt="1"/>
          </p:nvPr>
        </p:nvSpPr>
        <p:spPr>
          <a:xfrm>
            <a:off x="653037" y="1968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3.</a:t>
            </a:r>
          </a:p>
        </p:txBody>
      </p:sp>
      <p:sp>
        <p:nvSpPr>
          <p:cNvPr id="83" name="Text Placeholder 11">
            <a:extLst>
              <a:ext uri="{FF2B5EF4-FFF2-40B4-BE49-F238E27FC236}">
                <a16:creationId xmlns:a16="http://schemas.microsoft.com/office/drawing/2014/main" id="{60F404A4-F218-D137-73A8-6EE866166EED}"/>
              </a:ext>
            </a:extLst>
          </p:cNvPr>
          <p:cNvSpPr>
            <a:spLocks noGrp="1"/>
          </p:cNvSpPr>
          <p:nvPr>
            <p:ph type="body" sz="quarter" idx="85" hasCustomPrompt="1"/>
          </p:nvPr>
        </p:nvSpPr>
        <p:spPr>
          <a:xfrm>
            <a:off x="1147466" y="2352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84" name="Text Placeholder 11">
            <a:extLst>
              <a:ext uri="{FF2B5EF4-FFF2-40B4-BE49-F238E27FC236}">
                <a16:creationId xmlns:a16="http://schemas.microsoft.com/office/drawing/2014/main" id="{7DC1FEB0-CCB3-2A52-4F1D-FC56B403727E}"/>
              </a:ext>
            </a:extLst>
          </p:cNvPr>
          <p:cNvSpPr>
            <a:spLocks noGrp="1"/>
          </p:cNvSpPr>
          <p:nvPr>
            <p:ph type="body" sz="quarter" idx="86" hasCustomPrompt="1"/>
          </p:nvPr>
        </p:nvSpPr>
        <p:spPr>
          <a:xfrm>
            <a:off x="10259229" y="2352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85" name="Text Placeholder 11">
            <a:extLst>
              <a:ext uri="{FF2B5EF4-FFF2-40B4-BE49-F238E27FC236}">
                <a16:creationId xmlns:a16="http://schemas.microsoft.com/office/drawing/2014/main" id="{B063EB80-4F5F-C80E-6C18-E150E00ED91D}"/>
              </a:ext>
            </a:extLst>
          </p:cNvPr>
          <p:cNvSpPr>
            <a:spLocks noGrp="1"/>
          </p:cNvSpPr>
          <p:nvPr>
            <p:ph type="body" sz="quarter" idx="87" hasCustomPrompt="1"/>
          </p:nvPr>
        </p:nvSpPr>
        <p:spPr>
          <a:xfrm>
            <a:off x="653037" y="2352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4.</a:t>
            </a:r>
          </a:p>
        </p:txBody>
      </p:sp>
      <p:sp>
        <p:nvSpPr>
          <p:cNvPr id="89" name="Text Placeholder 11">
            <a:extLst>
              <a:ext uri="{FF2B5EF4-FFF2-40B4-BE49-F238E27FC236}">
                <a16:creationId xmlns:a16="http://schemas.microsoft.com/office/drawing/2014/main" id="{2940959A-81B8-3D11-3FB3-702200734372}"/>
              </a:ext>
            </a:extLst>
          </p:cNvPr>
          <p:cNvSpPr>
            <a:spLocks noGrp="1"/>
          </p:cNvSpPr>
          <p:nvPr>
            <p:ph type="body" sz="quarter" idx="91" hasCustomPrompt="1"/>
          </p:nvPr>
        </p:nvSpPr>
        <p:spPr>
          <a:xfrm>
            <a:off x="1154171" y="2736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90" name="Text Placeholder 11">
            <a:extLst>
              <a:ext uri="{FF2B5EF4-FFF2-40B4-BE49-F238E27FC236}">
                <a16:creationId xmlns:a16="http://schemas.microsoft.com/office/drawing/2014/main" id="{71D132A0-A23D-7C21-CB5C-2A164B7A5781}"/>
              </a:ext>
            </a:extLst>
          </p:cNvPr>
          <p:cNvSpPr>
            <a:spLocks noGrp="1"/>
          </p:cNvSpPr>
          <p:nvPr>
            <p:ph type="body" sz="quarter" idx="92" hasCustomPrompt="1"/>
          </p:nvPr>
        </p:nvSpPr>
        <p:spPr>
          <a:xfrm>
            <a:off x="10265932" y="2736000"/>
            <a:ext cx="480000"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91" name="Text Placeholder 11">
            <a:extLst>
              <a:ext uri="{FF2B5EF4-FFF2-40B4-BE49-F238E27FC236}">
                <a16:creationId xmlns:a16="http://schemas.microsoft.com/office/drawing/2014/main" id="{4A56A2A4-AAF3-E4FE-EC7F-5C53A22603DE}"/>
              </a:ext>
            </a:extLst>
          </p:cNvPr>
          <p:cNvSpPr>
            <a:spLocks noGrp="1"/>
          </p:cNvSpPr>
          <p:nvPr>
            <p:ph type="body" sz="quarter" idx="93" hasCustomPrompt="1"/>
          </p:nvPr>
        </p:nvSpPr>
        <p:spPr>
          <a:xfrm>
            <a:off x="659743" y="2736000"/>
            <a:ext cx="48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5.</a:t>
            </a:r>
          </a:p>
        </p:txBody>
      </p:sp>
      <p:sp>
        <p:nvSpPr>
          <p:cNvPr id="95" name="Text Placeholder 11">
            <a:extLst>
              <a:ext uri="{FF2B5EF4-FFF2-40B4-BE49-F238E27FC236}">
                <a16:creationId xmlns:a16="http://schemas.microsoft.com/office/drawing/2014/main" id="{0C5722F3-C5CA-646D-4CE5-94D5640CF762}"/>
              </a:ext>
            </a:extLst>
          </p:cNvPr>
          <p:cNvSpPr>
            <a:spLocks noGrp="1"/>
          </p:cNvSpPr>
          <p:nvPr>
            <p:ph type="body" sz="quarter" idx="97" hasCustomPrompt="1"/>
          </p:nvPr>
        </p:nvSpPr>
        <p:spPr>
          <a:xfrm>
            <a:off x="1154168" y="3120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96" name="Text Placeholder 11">
            <a:extLst>
              <a:ext uri="{FF2B5EF4-FFF2-40B4-BE49-F238E27FC236}">
                <a16:creationId xmlns:a16="http://schemas.microsoft.com/office/drawing/2014/main" id="{BDBAC5BF-A224-7D5F-0169-C8E1ED75EB2C}"/>
              </a:ext>
            </a:extLst>
          </p:cNvPr>
          <p:cNvSpPr>
            <a:spLocks noGrp="1"/>
          </p:cNvSpPr>
          <p:nvPr>
            <p:ph type="body" sz="quarter" idx="98" hasCustomPrompt="1"/>
          </p:nvPr>
        </p:nvSpPr>
        <p:spPr>
          <a:xfrm>
            <a:off x="10265932" y="3120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97" name="Text Placeholder 11">
            <a:extLst>
              <a:ext uri="{FF2B5EF4-FFF2-40B4-BE49-F238E27FC236}">
                <a16:creationId xmlns:a16="http://schemas.microsoft.com/office/drawing/2014/main" id="{4FEFDA63-7E4F-6055-C543-262FE6356E27}"/>
              </a:ext>
            </a:extLst>
          </p:cNvPr>
          <p:cNvSpPr>
            <a:spLocks noGrp="1"/>
          </p:cNvSpPr>
          <p:nvPr>
            <p:ph type="body" sz="quarter" idx="99" hasCustomPrompt="1"/>
          </p:nvPr>
        </p:nvSpPr>
        <p:spPr>
          <a:xfrm>
            <a:off x="659740" y="3120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6.</a:t>
            </a:r>
          </a:p>
        </p:txBody>
      </p:sp>
      <p:sp>
        <p:nvSpPr>
          <p:cNvPr id="101" name="Text Placeholder 11">
            <a:extLst>
              <a:ext uri="{FF2B5EF4-FFF2-40B4-BE49-F238E27FC236}">
                <a16:creationId xmlns:a16="http://schemas.microsoft.com/office/drawing/2014/main" id="{F1F8909C-E5BF-1C40-C603-2752E79252B5}"/>
              </a:ext>
            </a:extLst>
          </p:cNvPr>
          <p:cNvSpPr>
            <a:spLocks noGrp="1"/>
          </p:cNvSpPr>
          <p:nvPr>
            <p:ph type="body" sz="quarter" idx="103" hasCustomPrompt="1"/>
          </p:nvPr>
        </p:nvSpPr>
        <p:spPr>
          <a:xfrm>
            <a:off x="1154168" y="3504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102" name="Text Placeholder 11">
            <a:extLst>
              <a:ext uri="{FF2B5EF4-FFF2-40B4-BE49-F238E27FC236}">
                <a16:creationId xmlns:a16="http://schemas.microsoft.com/office/drawing/2014/main" id="{B251328E-67D1-1104-68A8-D9C6E59C53D3}"/>
              </a:ext>
            </a:extLst>
          </p:cNvPr>
          <p:cNvSpPr>
            <a:spLocks noGrp="1"/>
          </p:cNvSpPr>
          <p:nvPr>
            <p:ph type="body" sz="quarter" idx="104" hasCustomPrompt="1"/>
          </p:nvPr>
        </p:nvSpPr>
        <p:spPr>
          <a:xfrm>
            <a:off x="10265932" y="3504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103" name="Text Placeholder 11">
            <a:extLst>
              <a:ext uri="{FF2B5EF4-FFF2-40B4-BE49-F238E27FC236}">
                <a16:creationId xmlns:a16="http://schemas.microsoft.com/office/drawing/2014/main" id="{F4EE0F1B-AF73-1E5A-4E14-A3B6EA68B6C3}"/>
              </a:ext>
            </a:extLst>
          </p:cNvPr>
          <p:cNvSpPr>
            <a:spLocks noGrp="1"/>
          </p:cNvSpPr>
          <p:nvPr>
            <p:ph type="body" sz="quarter" idx="105" hasCustomPrompt="1"/>
          </p:nvPr>
        </p:nvSpPr>
        <p:spPr>
          <a:xfrm>
            <a:off x="659740" y="3504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7.</a:t>
            </a:r>
          </a:p>
        </p:txBody>
      </p:sp>
      <p:sp>
        <p:nvSpPr>
          <p:cNvPr id="107" name="Text Placeholder 11">
            <a:extLst>
              <a:ext uri="{FF2B5EF4-FFF2-40B4-BE49-F238E27FC236}">
                <a16:creationId xmlns:a16="http://schemas.microsoft.com/office/drawing/2014/main" id="{820403D4-4560-EF47-A260-A49F103CADB8}"/>
              </a:ext>
            </a:extLst>
          </p:cNvPr>
          <p:cNvSpPr>
            <a:spLocks noGrp="1"/>
          </p:cNvSpPr>
          <p:nvPr>
            <p:ph type="body" sz="quarter" idx="109" hasCustomPrompt="1"/>
          </p:nvPr>
        </p:nvSpPr>
        <p:spPr>
          <a:xfrm>
            <a:off x="1147466" y="3888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108" name="Text Placeholder 11">
            <a:extLst>
              <a:ext uri="{FF2B5EF4-FFF2-40B4-BE49-F238E27FC236}">
                <a16:creationId xmlns:a16="http://schemas.microsoft.com/office/drawing/2014/main" id="{A61D58D7-58FB-8F92-FDA4-C541910DCC3D}"/>
              </a:ext>
            </a:extLst>
          </p:cNvPr>
          <p:cNvSpPr>
            <a:spLocks noGrp="1"/>
          </p:cNvSpPr>
          <p:nvPr>
            <p:ph type="body" sz="quarter" idx="110" hasCustomPrompt="1"/>
          </p:nvPr>
        </p:nvSpPr>
        <p:spPr>
          <a:xfrm>
            <a:off x="10259229" y="3888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109" name="Text Placeholder 11">
            <a:extLst>
              <a:ext uri="{FF2B5EF4-FFF2-40B4-BE49-F238E27FC236}">
                <a16:creationId xmlns:a16="http://schemas.microsoft.com/office/drawing/2014/main" id="{26449F4A-30B9-A96F-CFD7-91C584153D4A}"/>
              </a:ext>
            </a:extLst>
          </p:cNvPr>
          <p:cNvSpPr>
            <a:spLocks noGrp="1"/>
          </p:cNvSpPr>
          <p:nvPr>
            <p:ph type="body" sz="quarter" idx="111" hasCustomPrompt="1"/>
          </p:nvPr>
        </p:nvSpPr>
        <p:spPr>
          <a:xfrm>
            <a:off x="653037" y="3888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8.</a:t>
            </a:r>
          </a:p>
        </p:txBody>
      </p:sp>
      <p:sp>
        <p:nvSpPr>
          <p:cNvPr id="113" name="Text Placeholder 11">
            <a:extLst>
              <a:ext uri="{FF2B5EF4-FFF2-40B4-BE49-F238E27FC236}">
                <a16:creationId xmlns:a16="http://schemas.microsoft.com/office/drawing/2014/main" id="{AD1C1C07-8769-7C14-588A-A0CC8DBC3DB9}"/>
              </a:ext>
            </a:extLst>
          </p:cNvPr>
          <p:cNvSpPr>
            <a:spLocks noGrp="1"/>
          </p:cNvSpPr>
          <p:nvPr>
            <p:ph type="body" sz="quarter" idx="115" hasCustomPrompt="1"/>
          </p:nvPr>
        </p:nvSpPr>
        <p:spPr>
          <a:xfrm>
            <a:off x="1147466" y="4272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114" name="Text Placeholder 11">
            <a:extLst>
              <a:ext uri="{FF2B5EF4-FFF2-40B4-BE49-F238E27FC236}">
                <a16:creationId xmlns:a16="http://schemas.microsoft.com/office/drawing/2014/main" id="{BA6B3467-AA33-B9F3-2D76-A3C56ACC56CA}"/>
              </a:ext>
            </a:extLst>
          </p:cNvPr>
          <p:cNvSpPr>
            <a:spLocks noGrp="1"/>
          </p:cNvSpPr>
          <p:nvPr>
            <p:ph type="body" sz="quarter" idx="116" hasCustomPrompt="1"/>
          </p:nvPr>
        </p:nvSpPr>
        <p:spPr>
          <a:xfrm>
            <a:off x="10259229" y="4272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115" name="Text Placeholder 11">
            <a:extLst>
              <a:ext uri="{FF2B5EF4-FFF2-40B4-BE49-F238E27FC236}">
                <a16:creationId xmlns:a16="http://schemas.microsoft.com/office/drawing/2014/main" id="{238A2F44-79B8-35A9-4B68-6100D2E54835}"/>
              </a:ext>
            </a:extLst>
          </p:cNvPr>
          <p:cNvSpPr>
            <a:spLocks noGrp="1"/>
          </p:cNvSpPr>
          <p:nvPr>
            <p:ph type="body" sz="quarter" idx="117" hasCustomPrompt="1"/>
          </p:nvPr>
        </p:nvSpPr>
        <p:spPr>
          <a:xfrm>
            <a:off x="653037" y="4272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9.</a:t>
            </a:r>
          </a:p>
        </p:txBody>
      </p:sp>
      <p:sp>
        <p:nvSpPr>
          <p:cNvPr id="119" name="Text Placeholder 11">
            <a:extLst>
              <a:ext uri="{FF2B5EF4-FFF2-40B4-BE49-F238E27FC236}">
                <a16:creationId xmlns:a16="http://schemas.microsoft.com/office/drawing/2014/main" id="{75E0C1CF-26DA-82D7-D61E-2630EFD36F68}"/>
              </a:ext>
            </a:extLst>
          </p:cNvPr>
          <p:cNvSpPr>
            <a:spLocks noGrp="1"/>
          </p:cNvSpPr>
          <p:nvPr>
            <p:ph type="body" sz="quarter" idx="118" hasCustomPrompt="1"/>
          </p:nvPr>
        </p:nvSpPr>
        <p:spPr>
          <a:xfrm>
            <a:off x="1147466" y="4656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120" name="Text Placeholder 11">
            <a:extLst>
              <a:ext uri="{FF2B5EF4-FFF2-40B4-BE49-F238E27FC236}">
                <a16:creationId xmlns:a16="http://schemas.microsoft.com/office/drawing/2014/main" id="{1B8F91A2-F605-ED3E-733D-E466361E18A6}"/>
              </a:ext>
            </a:extLst>
          </p:cNvPr>
          <p:cNvSpPr>
            <a:spLocks noGrp="1"/>
          </p:cNvSpPr>
          <p:nvPr>
            <p:ph type="body" sz="quarter" idx="119" hasCustomPrompt="1"/>
          </p:nvPr>
        </p:nvSpPr>
        <p:spPr>
          <a:xfrm>
            <a:off x="10259229" y="4656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121" name="Text Placeholder 11">
            <a:extLst>
              <a:ext uri="{FF2B5EF4-FFF2-40B4-BE49-F238E27FC236}">
                <a16:creationId xmlns:a16="http://schemas.microsoft.com/office/drawing/2014/main" id="{42B0F65A-246C-D2AF-5A0E-B2016ED7CFEE}"/>
              </a:ext>
            </a:extLst>
          </p:cNvPr>
          <p:cNvSpPr>
            <a:spLocks noGrp="1"/>
          </p:cNvSpPr>
          <p:nvPr>
            <p:ph type="body" sz="quarter" idx="120" hasCustomPrompt="1"/>
          </p:nvPr>
        </p:nvSpPr>
        <p:spPr>
          <a:xfrm>
            <a:off x="653037" y="4656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10.</a:t>
            </a:r>
          </a:p>
        </p:txBody>
      </p:sp>
      <p:sp>
        <p:nvSpPr>
          <p:cNvPr id="48" name="Text Placeholder 11">
            <a:extLst>
              <a:ext uri="{FF2B5EF4-FFF2-40B4-BE49-F238E27FC236}">
                <a16:creationId xmlns:a16="http://schemas.microsoft.com/office/drawing/2014/main" id="{8E2A2DC7-7D85-0685-B8F2-1794F3674F31}"/>
              </a:ext>
            </a:extLst>
          </p:cNvPr>
          <p:cNvSpPr>
            <a:spLocks noGrp="1"/>
          </p:cNvSpPr>
          <p:nvPr>
            <p:ph type="body" sz="quarter" idx="121" hasCustomPrompt="1"/>
          </p:nvPr>
        </p:nvSpPr>
        <p:spPr>
          <a:xfrm>
            <a:off x="1147466" y="5040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49" name="Text Placeholder 11">
            <a:extLst>
              <a:ext uri="{FF2B5EF4-FFF2-40B4-BE49-F238E27FC236}">
                <a16:creationId xmlns:a16="http://schemas.microsoft.com/office/drawing/2014/main" id="{0CE03E8D-F703-9584-E741-B0C6A3DDDA44}"/>
              </a:ext>
            </a:extLst>
          </p:cNvPr>
          <p:cNvSpPr>
            <a:spLocks noGrp="1"/>
          </p:cNvSpPr>
          <p:nvPr>
            <p:ph type="body" sz="quarter" idx="122" hasCustomPrompt="1"/>
          </p:nvPr>
        </p:nvSpPr>
        <p:spPr>
          <a:xfrm>
            <a:off x="10259229" y="5040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50" name="Text Placeholder 11">
            <a:extLst>
              <a:ext uri="{FF2B5EF4-FFF2-40B4-BE49-F238E27FC236}">
                <a16:creationId xmlns:a16="http://schemas.microsoft.com/office/drawing/2014/main" id="{9DD62281-5F18-8205-BA78-ACA8D217F058}"/>
              </a:ext>
            </a:extLst>
          </p:cNvPr>
          <p:cNvSpPr>
            <a:spLocks noGrp="1"/>
          </p:cNvSpPr>
          <p:nvPr>
            <p:ph type="body" sz="quarter" idx="123" hasCustomPrompt="1"/>
          </p:nvPr>
        </p:nvSpPr>
        <p:spPr>
          <a:xfrm>
            <a:off x="653037" y="5040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11.</a:t>
            </a:r>
          </a:p>
        </p:txBody>
      </p:sp>
      <p:sp>
        <p:nvSpPr>
          <p:cNvPr id="51" name="Text Placeholder 11">
            <a:extLst>
              <a:ext uri="{FF2B5EF4-FFF2-40B4-BE49-F238E27FC236}">
                <a16:creationId xmlns:a16="http://schemas.microsoft.com/office/drawing/2014/main" id="{D3D21668-0FE3-3922-0CDE-426D5B76F3E0}"/>
              </a:ext>
            </a:extLst>
          </p:cNvPr>
          <p:cNvSpPr>
            <a:spLocks noGrp="1"/>
          </p:cNvSpPr>
          <p:nvPr>
            <p:ph type="body" sz="quarter" idx="124" hasCustomPrompt="1"/>
          </p:nvPr>
        </p:nvSpPr>
        <p:spPr>
          <a:xfrm>
            <a:off x="1147466" y="5424000"/>
            <a:ext cx="8640000"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Section Header: Open Sans, regular 16pt, left align</a:t>
            </a:r>
          </a:p>
        </p:txBody>
      </p:sp>
      <p:sp>
        <p:nvSpPr>
          <p:cNvPr id="52" name="Text Placeholder 11">
            <a:extLst>
              <a:ext uri="{FF2B5EF4-FFF2-40B4-BE49-F238E27FC236}">
                <a16:creationId xmlns:a16="http://schemas.microsoft.com/office/drawing/2014/main" id="{83DF723E-6C68-7EE0-966E-45122F1973BF}"/>
              </a:ext>
            </a:extLst>
          </p:cNvPr>
          <p:cNvSpPr>
            <a:spLocks noGrp="1"/>
          </p:cNvSpPr>
          <p:nvPr>
            <p:ph type="body" sz="quarter" idx="125" hasCustomPrompt="1"/>
          </p:nvPr>
        </p:nvSpPr>
        <p:spPr>
          <a:xfrm>
            <a:off x="10259229" y="5424000"/>
            <a:ext cx="480513" cy="240000"/>
          </a:xfrm>
          <a:prstGeom prst="rect">
            <a:avLst/>
          </a:prstGeom>
        </p:spPr>
        <p:txBody>
          <a:bodyPr vert="horz" lIns="0" tIns="0" rIns="0" anchor="t">
            <a:noAutofit/>
          </a:bodyPr>
          <a:lstStyle>
            <a:lvl1pPr marL="0" indent="0" algn="r">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Page</a:t>
            </a:r>
          </a:p>
        </p:txBody>
      </p:sp>
      <p:sp>
        <p:nvSpPr>
          <p:cNvPr id="53" name="Text Placeholder 11">
            <a:extLst>
              <a:ext uri="{FF2B5EF4-FFF2-40B4-BE49-F238E27FC236}">
                <a16:creationId xmlns:a16="http://schemas.microsoft.com/office/drawing/2014/main" id="{44E90337-E04F-CD34-5FF8-E7FBACD323C3}"/>
              </a:ext>
            </a:extLst>
          </p:cNvPr>
          <p:cNvSpPr>
            <a:spLocks noGrp="1"/>
          </p:cNvSpPr>
          <p:nvPr>
            <p:ph type="body" sz="quarter" idx="126" hasCustomPrompt="1"/>
          </p:nvPr>
        </p:nvSpPr>
        <p:spPr>
          <a:xfrm>
            <a:off x="653037" y="5424000"/>
            <a:ext cx="479999" cy="240000"/>
          </a:xfrm>
          <a:prstGeom prst="rect">
            <a:avLst/>
          </a:prstGeom>
        </p:spPr>
        <p:txBody>
          <a:bodyPr vert="horz" lIns="0" tIns="0" rIns="0" anchor="t">
            <a:noAutofit/>
          </a:bodyPr>
          <a:lstStyle>
            <a:lvl1pPr marL="0" indent="0" algn="l">
              <a:lnSpc>
                <a:spcPct val="100000"/>
              </a:lnSpc>
              <a:spcBef>
                <a:spcPts val="200"/>
              </a:spcBef>
              <a:buNone/>
              <a:defRPr sz="1600" b="0"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12.</a:t>
            </a:r>
          </a:p>
        </p:txBody>
      </p:sp>
      <p:pic>
        <p:nvPicPr>
          <p:cNvPr id="9" name="Picture 8">
            <a:extLst>
              <a:ext uri="{FF2B5EF4-FFF2-40B4-BE49-F238E27FC236}">
                <a16:creationId xmlns:a16="http://schemas.microsoft.com/office/drawing/2014/main" id="{CA47CCBD-BF6E-D5D9-3692-D5B03A5F89BD}"/>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
        <p:nvSpPr>
          <p:cNvPr id="2" name="Slide Number Placeholder 8">
            <a:extLst>
              <a:ext uri="{FF2B5EF4-FFF2-40B4-BE49-F238E27FC236}">
                <a16:creationId xmlns:a16="http://schemas.microsoft.com/office/drawing/2014/main" id="{8E55EE88-A972-723E-7E21-9859ECD34ED3}"/>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11">
            <a:extLst>
              <a:ext uri="{FF2B5EF4-FFF2-40B4-BE49-F238E27FC236}">
                <a16:creationId xmlns:a16="http://schemas.microsoft.com/office/drawing/2014/main" id="{6A207933-9322-5825-1EE5-0C12A23BB415}"/>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4" name="Text Placeholder 11">
            <a:extLst>
              <a:ext uri="{FF2B5EF4-FFF2-40B4-BE49-F238E27FC236}">
                <a16:creationId xmlns:a16="http://schemas.microsoft.com/office/drawing/2014/main" id="{2716D05F-C7E1-41FB-8518-42E6F1E18710}"/>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spTree>
    <p:extLst>
      <p:ext uri="{BB962C8B-B14F-4D97-AF65-F5344CB8AC3E}">
        <p14:creationId xmlns:p14="http://schemas.microsoft.com/office/powerpoint/2010/main" val="329604336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1: Paragraph">
    <p:bg>
      <p:bgPr>
        <a:solidFill>
          <a:schemeClr val="bg1"/>
        </a:solidFill>
        <a:effectLst/>
      </p:bgPr>
    </p:bg>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08F208A4-2027-EB03-FE12-CA123B46CAA1}"/>
              </a:ext>
            </a:extLst>
          </p:cNvPr>
          <p:cNvSpPr>
            <a:spLocks noGrp="1"/>
          </p:cNvSpPr>
          <p:nvPr>
            <p:ph type="body" sz="quarter" idx="36" hasCustomPrompt="1"/>
          </p:nvPr>
        </p:nvSpPr>
        <p:spPr>
          <a:xfrm>
            <a:off x="628335" y="1203452"/>
            <a:ext cx="10079999" cy="4800000"/>
          </a:xfrm>
          <a:prstGeom prst="rect">
            <a:avLst/>
          </a:prstGeom>
        </p:spPr>
        <p:txBody>
          <a:bodyPr vert="horz" lIns="0" tIns="0" rIns="0" anchor="t">
            <a:noAutofit/>
          </a:bodyPr>
          <a:lstStyle>
            <a:lvl1pPr marL="0" indent="0" algn="l">
              <a:lnSpc>
                <a:spcPct val="110000"/>
              </a:lnSpc>
              <a:spcBef>
                <a:spcPts val="200"/>
              </a:spcBef>
              <a:buNone/>
              <a:defRPr lang="en-SG" sz="2000" b="0" i="0" smtClean="0">
                <a:effectLst/>
              </a:defRPr>
            </a:lvl1pPr>
          </a:lstStyle>
          <a:p>
            <a:r>
              <a:rPr lang="en-SG" b="0" i="0">
                <a:solidFill>
                  <a:srgbClr val="000000"/>
                </a:solidFill>
                <a:effectLst/>
                <a:latin typeface="Open Sans" panose="020B0606030504020204" pitchFamily="34" charset="0"/>
              </a:rPr>
              <a:t>Paragraph: Open Sans, regular 20pt, left align, maximum 170 words</a:t>
            </a:r>
            <a:endParaRPr lang="en-SG" b="0" i="0">
              <a:solidFill>
                <a:srgbClr val="424D61"/>
              </a:solidFill>
              <a:effectLst/>
              <a:latin typeface="Helvetica" pitchFamily="2" charset="0"/>
            </a:endParaRPr>
          </a:p>
        </p:txBody>
      </p:sp>
      <p:sp>
        <p:nvSpPr>
          <p:cNvPr id="9" name="Text Placeholder 9">
            <a:extLst>
              <a:ext uri="{FF2B5EF4-FFF2-40B4-BE49-F238E27FC236}">
                <a16:creationId xmlns:a16="http://schemas.microsoft.com/office/drawing/2014/main" id="{D0D2D4E9-4EF5-3F09-B66A-05A31EC77F2B}"/>
              </a:ext>
            </a:extLst>
          </p:cNvPr>
          <p:cNvSpPr>
            <a:spLocks noGrp="1"/>
          </p:cNvSpPr>
          <p:nvPr>
            <p:ph type="body" sz="quarter" idx="64" hasCustomPrompt="1"/>
          </p:nvPr>
        </p:nvSpPr>
        <p:spPr>
          <a:xfrm>
            <a:off x="628332" y="339452"/>
            <a:ext cx="10080000"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Content 1 – Paragraph: Open Sans, bold 28pt, left align</a:t>
            </a:r>
            <a:endParaRPr lang="en-US"/>
          </a:p>
        </p:txBody>
      </p:sp>
      <p:pic>
        <p:nvPicPr>
          <p:cNvPr id="3" name="Picture 2">
            <a:extLst>
              <a:ext uri="{FF2B5EF4-FFF2-40B4-BE49-F238E27FC236}">
                <a16:creationId xmlns:a16="http://schemas.microsoft.com/office/drawing/2014/main" id="{4B46CD71-09A2-2F9E-31DB-C6E2844B4ED8}"/>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
        <p:nvSpPr>
          <p:cNvPr id="2" name="Slide Number Placeholder 8">
            <a:extLst>
              <a:ext uri="{FF2B5EF4-FFF2-40B4-BE49-F238E27FC236}">
                <a16:creationId xmlns:a16="http://schemas.microsoft.com/office/drawing/2014/main" id="{5D1E752A-6C6B-E967-3218-57F6D37E49FB}"/>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Text Placeholder 11">
            <a:extLst>
              <a:ext uri="{FF2B5EF4-FFF2-40B4-BE49-F238E27FC236}">
                <a16:creationId xmlns:a16="http://schemas.microsoft.com/office/drawing/2014/main" id="{73E8E0B4-23A5-14AA-B5CE-A8D2917A6C62}"/>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5" name="Text Placeholder 11">
            <a:extLst>
              <a:ext uri="{FF2B5EF4-FFF2-40B4-BE49-F238E27FC236}">
                <a16:creationId xmlns:a16="http://schemas.microsoft.com/office/drawing/2014/main" id="{F8BDEB36-659E-42FC-4B39-5388CA288EC0}"/>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spTree>
    <p:extLst>
      <p:ext uri="{BB962C8B-B14F-4D97-AF65-F5344CB8AC3E}">
        <p14:creationId xmlns:p14="http://schemas.microsoft.com/office/powerpoint/2010/main" val="399667411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2: Image">
    <p:bg>
      <p:bgPr>
        <a:solidFill>
          <a:schemeClr val="bg1"/>
        </a:solid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A1B9DE5-A36F-D0DF-21BD-FCFA955087C6}"/>
              </a:ext>
            </a:extLst>
          </p:cNvPr>
          <p:cNvSpPr>
            <a:spLocks noGrp="1"/>
          </p:cNvSpPr>
          <p:nvPr>
            <p:ph type="body" sz="quarter" idx="64" hasCustomPrompt="1"/>
          </p:nvPr>
        </p:nvSpPr>
        <p:spPr>
          <a:xfrm>
            <a:off x="628332" y="309415"/>
            <a:ext cx="10410824"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Content 2 – Image: Open Sans, bold 28pt, left align</a:t>
            </a:r>
            <a:endParaRPr lang="en-US"/>
          </a:p>
        </p:txBody>
      </p:sp>
      <p:sp>
        <p:nvSpPr>
          <p:cNvPr id="6" name="Picture Placeholder 5">
            <a:extLst>
              <a:ext uri="{FF2B5EF4-FFF2-40B4-BE49-F238E27FC236}">
                <a16:creationId xmlns:a16="http://schemas.microsoft.com/office/drawing/2014/main" id="{55CDB623-AA42-D9D6-4455-29475EAA97D7}"/>
              </a:ext>
            </a:extLst>
          </p:cNvPr>
          <p:cNvSpPr>
            <a:spLocks noGrp="1"/>
          </p:cNvSpPr>
          <p:nvPr>
            <p:ph type="pic" sz="quarter" idx="17"/>
          </p:nvPr>
        </p:nvSpPr>
        <p:spPr>
          <a:xfrm>
            <a:off x="629340" y="958788"/>
            <a:ext cx="10409816" cy="5043649"/>
          </a:xfrm>
          <a:prstGeom prst="rect">
            <a:avLst/>
          </a:prstGeom>
          <a:solidFill>
            <a:schemeClr val="accent2">
              <a:alpha val="10000"/>
            </a:schemeClr>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333"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icon to add picture</a:t>
            </a:r>
          </a:p>
        </p:txBody>
      </p:sp>
      <p:sp>
        <p:nvSpPr>
          <p:cNvPr id="14" name="Slide Number Placeholder 8">
            <a:extLst>
              <a:ext uri="{FF2B5EF4-FFF2-40B4-BE49-F238E27FC236}">
                <a16:creationId xmlns:a16="http://schemas.microsoft.com/office/drawing/2014/main" id="{8A26C456-C13F-BC2E-4683-3C1D9623C97B}"/>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Placeholder 11">
            <a:extLst>
              <a:ext uri="{FF2B5EF4-FFF2-40B4-BE49-F238E27FC236}">
                <a16:creationId xmlns:a16="http://schemas.microsoft.com/office/drawing/2014/main" id="{4DC49300-22CE-D6AB-B95E-A767C17C4525}"/>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16" name="Text Placeholder 11">
            <a:extLst>
              <a:ext uri="{FF2B5EF4-FFF2-40B4-BE49-F238E27FC236}">
                <a16:creationId xmlns:a16="http://schemas.microsoft.com/office/drawing/2014/main" id="{8331B9B0-C445-6A00-D3CE-B0733EB79621}"/>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pic>
        <p:nvPicPr>
          <p:cNvPr id="17" name="Picture 16">
            <a:extLst>
              <a:ext uri="{FF2B5EF4-FFF2-40B4-BE49-F238E27FC236}">
                <a16:creationId xmlns:a16="http://schemas.microsoft.com/office/drawing/2014/main" id="{88A42FA1-C300-DA32-774F-986B6C29A99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Tree>
    <p:extLst>
      <p:ext uri="{BB962C8B-B14F-4D97-AF65-F5344CB8AC3E}">
        <p14:creationId xmlns:p14="http://schemas.microsoft.com/office/powerpoint/2010/main" val="3880926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3: Image with Text">
    <p:bg>
      <p:bgPr>
        <a:solidFill>
          <a:schemeClr val="bg1"/>
        </a:solidFill>
        <a:effectLst/>
      </p:bgPr>
    </p:bg>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E033000A-CE6E-EF94-A2CE-B6ECB2101EC5}"/>
              </a:ext>
            </a:extLst>
          </p:cNvPr>
          <p:cNvSpPr>
            <a:spLocks noGrp="1"/>
          </p:cNvSpPr>
          <p:nvPr>
            <p:ph type="body" sz="quarter" idx="66" hasCustomPrompt="1"/>
          </p:nvPr>
        </p:nvSpPr>
        <p:spPr>
          <a:xfrm>
            <a:off x="7349337" y="1202436"/>
            <a:ext cx="3360000" cy="4800000"/>
          </a:xfrm>
          <a:prstGeom prst="rect">
            <a:avLst/>
          </a:prstGeom>
        </p:spPr>
        <p:txBody>
          <a:bodyPr vert="horz" lIns="0" tIns="0" rIns="0" anchor="t">
            <a:noAutofit/>
          </a:bodyPr>
          <a:lstStyle>
            <a:lvl1pPr marL="0" indent="0" algn="l">
              <a:lnSpc>
                <a:spcPct val="110000"/>
              </a:lnSpc>
              <a:spcBef>
                <a:spcPts val="200"/>
              </a:spcBef>
              <a:buNone/>
              <a:defRPr lang="en-SG" sz="2000" b="0" i="0" smtClean="0">
                <a:effectLst/>
              </a:defRPr>
            </a:lvl1pPr>
          </a:lstStyle>
          <a:p>
            <a:r>
              <a:rPr lang="en-SG" b="0" i="0">
                <a:solidFill>
                  <a:srgbClr val="000000"/>
                </a:solidFill>
                <a:effectLst/>
                <a:latin typeface="Open Sans" panose="020B0606030504020204" pitchFamily="34" charset="0"/>
              </a:rPr>
              <a:t>Paragraph: Open Sans, regular 20pt, left align, maximum 50 words</a:t>
            </a:r>
          </a:p>
        </p:txBody>
      </p:sp>
      <p:sp>
        <p:nvSpPr>
          <p:cNvPr id="4" name="Picture Placeholder 5">
            <a:extLst>
              <a:ext uri="{FF2B5EF4-FFF2-40B4-BE49-F238E27FC236}">
                <a16:creationId xmlns:a16="http://schemas.microsoft.com/office/drawing/2014/main" id="{E1904BA0-0D06-2B38-CB48-0CB3C772C9E6}"/>
              </a:ext>
            </a:extLst>
          </p:cNvPr>
          <p:cNvSpPr>
            <a:spLocks noGrp="1"/>
          </p:cNvSpPr>
          <p:nvPr>
            <p:ph type="pic" sz="quarter" idx="17" hasCustomPrompt="1"/>
          </p:nvPr>
        </p:nvSpPr>
        <p:spPr>
          <a:xfrm>
            <a:off x="629340" y="1202437"/>
            <a:ext cx="6240000" cy="4800000"/>
          </a:xfrm>
          <a:prstGeom prst="rect">
            <a:avLst/>
          </a:prstGeom>
          <a:solidFill>
            <a:schemeClr val="accent2">
              <a:alpha val="10000"/>
            </a:schemeClr>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333"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Image</a:t>
            </a:r>
            <a:r>
              <a:rPr lang="x-none"/>
              <a:t>:</a:t>
            </a:r>
            <a:r>
              <a:rPr lang="en-US"/>
              <a:t> Maximum H10 x W13cm</a:t>
            </a:r>
          </a:p>
        </p:txBody>
      </p:sp>
      <p:sp>
        <p:nvSpPr>
          <p:cNvPr id="5" name="Text Placeholder 9">
            <a:extLst>
              <a:ext uri="{FF2B5EF4-FFF2-40B4-BE49-F238E27FC236}">
                <a16:creationId xmlns:a16="http://schemas.microsoft.com/office/drawing/2014/main" id="{408C0D50-EAC1-2A6C-4CAB-F62484B052A5}"/>
              </a:ext>
            </a:extLst>
          </p:cNvPr>
          <p:cNvSpPr>
            <a:spLocks noGrp="1"/>
          </p:cNvSpPr>
          <p:nvPr>
            <p:ph type="body" sz="quarter" idx="75" hasCustomPrompt="1"/>
          </p:nvPr>
        </p:nvSpPr>
        <p:spPr>
          <a:xfrm>
            <a:off x="629336" y="336000"/>
            <a:ext cx="11322663" cy="519563"/>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Content 3 – Image with Text: Open Sans, bold 28pt, left align</a:t>
            </a:r>
            <a:endParaRPr lang="en-US"/>
          </a:p>
        </p:txBody>
      </p:sp>
      <p:pic>
        <p:nvPicPr>
          <p:cNvPr id="16" name="Picture 15">
            <a:extLst>
              <a:ext uri="{FF2B5EF4-FFF2-40B4-BE49-F238E27FC236}">
                <a16:creationId xmlns:a16="http://schemas.microsoft.com/office/drawing/2014/main" id="{D1303B94-ED0F-AA02-C7A1-A01EA9B60A72}"/>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
        <p:nvSpPr>
          <p:cNvPr id="2" name="Slide Number Placeholder 8">
            <a:extLst>
              <a:ext uri="{FF2B5EF4-FFF2-40B4-BE49-F238E27FC236}">
                <a16:creationId xmlns:a16="http://schemas.microsoft.com/office/drawing/2014/main" id="{31F40889-9EE8-AD7D-F711-7D4D242DA5AA}"/>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 Placeholder 11">
            <a:extLst>
              <a:ext uri="{FF2B5EF4-FFF2-40B4-BE49-F238E27FC236}">
                <a16:creationId xmlns:a16="http://schemas.microsoft.com/office/drawing/2014/main" id="{C3603431-8C1F-C1AF-BB42-9A951AC1BF0A}"/>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7" name="Text Placeholder 11">
            <a:extLst>
              <a:ext uri="{FF2B5EF4-FFF2-40B4-BE49-F238E27FC236}">
                <a16:creationId xmlns:a16="http://schemas.microsoft.com/office/drawing/2014/main" id="{AE68E6E9-CCB1-722E-2E9E-594EB4EF95D6}"/>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spTree>
    <p:extLst>
      <p:ext uri="{BB962C8B-B14F-4D97-AF65-F5344CB8AC3E}">
        <p14:creationId xmlns:p14="http://schemas.microsoft.com/office/powerpoint/2010/main" val="165403365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4: Table">
    <p:bg>
      <p:bgPr>
        <a:solidFill>
          <a:schemeClr val="bg1"/>
        </a:solidFill>
        <a:effectLst/>
      </p:bgPr>
    </p:bg>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D0D2D4E9-4EF5-3F09-B66A-05A31EC77F2B}"/>
              </a:ext>
            </a:extLst>
          </p:cNvPr>
          <p:cNvSpPr>
            <a:spLocks noGrp="1"/>
          </p:cNvSpPr>
          <p:nvPr>
            <p:ph type="body" sz="quarter" idx="64" hasCustomPrompt="1"/>
          </p:nvPr>
        </p:nvSpPr>
        <p:spPr>
          <a:xfrm>
            <a:off x="628332" y="339452"/>
            <a:ext cx="10410824"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Content 4 – Table: Open Sans, bold 28pt, left align</a:t>
            </a:r>
            <a:endParaRPr lang="en-US"/>
          </a:p>
        </p:txBody>
      </p:sp>
      <p:sp>
        <p:nvSpPr>
          <p:cNvPr id="12" name="Table Placeholder 11">
            <a:extLst>
              <a:ext uri="{FF2B5EF4-FFF2-40B4-BE49-F238E27FC236}">
                <a16:creationId xmlns:a16="http://schemas.microsoft.com/office/drawing/2014/main" id="{EF8C913A-669C-E8AF-071E-B2DFD36EF991}"/>
              </a:ext>
            </a:extLst>
          </p:cNvPr>
          <p:cNvSpPr>
            <a:spLocks noGrp="1"/>
          </p:cNvSpPr>
          <p:nvPr>
            <p:ph type="tbl" sz="quarter" idx="66"/>
          </p:nvPr>
        </p:nvSpPr>
        <p:spPr>
          <a:xfrm>
            <a:off x="628332" y="1403398"/>
            <a:ext cx="7615780" cy="4306064"/>
          </a:xfrm>
        </p:spPr>
        <p:txBody>
          <a:bodyPr/>
          <a:lstStyle/>
          <a:p>
            <a:r>
              <a:rPr lang="en-US"/>
              <a:t>Click icon to add table</a:t>
            </a:r>
          </a:p>
        </p:txBody>
      </p:sp>
      <p:sp>
        <p:nvSpPr>
          <p:cNvPr id="10" name="Slide Number Placeholder 8">
            <a:extLst>
              <a:ext uri="{FF2B5EF4-FFF2-40B4-BE49-F238E27FC236}">
                <a16:creationId xmlns:a16="http://schemas.microsoft.com/office/drawing/2014/main" id="{229191F7-BBA8-7E5D-7125-866E5AAC168B}"/>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Placeholder 11">
            <a:extLst>
              <a:ext uri="{FF2B5EF4-FFF2-40B4-BE49-F238E27FC236}">
                <a16:creationId xmlns:a16="http://schemas.microsoft.com/office/drawing/2014/main" id="{D48EFF41-5009-D2BE-2EB6-3E811EB7B132}"/>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13" name="Text Placeholder 11">
            <a:extLst>
              <a:ext uri="{FF2B5EF4-FFF2-40B4-BE49-F238E27FC236}">
                <a16:creationId xmlns:a16="http://schemas.microsoft.com/office/drawing/2014/main" id="{C53FB02F-62DC-3AE8-9BC7-64430F5F71A6}"/>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pic>
        <p:nvPicPr>
          <p:cNvPr id="14" name="Picture 13">
            <a:extLst>
              <a:ext uri="{FF2B5EF4-FFF2-40B4-BE49-F238E27FC236}">
                <a16:creationId xmlns:a16="http://schemas.microsoft.com/office/drawing/2014/main" id="{0C1E709B-147B-B875-5B47-BD1024AC56B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Tree>
    <p:extLst>
      <p:ext uri="{BB962C8B-B14F-4D97-AF65-F5344CB8AC3E}">
        <p14:creationId xmlns:p14="http://schemas.microsoft.com/office/powerpoint/2010/main" val="98859239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5: Image Chart">
    <p:bg>
      <p:bgPr>
        <a:solidFill>
          <a:schemeClr val="bg1"/>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6E22C5E3-7B3C-57D5-17CC-6B9183211A8A}"/>
              </a:ext>
            </a:extLst>
          </p:cNvPr>
          <p:cNvSpPr>
            <a:spLocks noGrp="1"/>
          </p:cNvSpPr>
          <p:nvPr>
            <p:ph type="body" sz="quarter" idx="75" hasCustomPrompt="1"/>
          </p:nvPr>
        </p:nvSpPr>
        <p:spPr>
          <a:xfrm>
            <a:off x="629336" y="336000"/>
            <a:ext cx="10914963"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Content 5 – Image Chart: Open Sans, bold 28pt, left align</a:t>
            </a:r>
            <a:endParaRPr lang="en-US"/>
          </a:p>
        </p:txBody>
      </p:sp>
      <p:sp>
        <p:nvSpPr>
          <p:cNvPr id="13" name="Picture Placeholder 4">
            <a:extLst>
              <a:ext uri="{FF2B5EF4-FFF2-40B4-BE49-F238E27FC236}">
                <a16:creationId xmlns:a16="http://schemas.microsoft.com/office/drawing/2014/main" id="{B41B881D-A28F-5671-3A45-02F2CAC59CA6}"/>
              </a:ext>
            </a:extLst>
          </p:cNvPr>
          <p:cNvSpPr>
            <a:spLocks noGrp="1"/>
          </p:cNvSpPr>
          <p:nvPr>
            <p:ph type="pic" sz="quarter" idx="64" hasCustomPrompt="1"/>
          </p:nvPr>
        </p:nvSpPr>
        <p:spPr>
          <a:xfrm>
            <a:off x="3509337" y="1418733"/>
            <a:ext cx="4320000" cy="4320000"/>
          </a:xfrm>
          <a:prstGeom prst="ellipse">
            <a:avLst/>
          </a:prstGeom>
          <a:solidFill>
            <a:schemeClr val="accent2">
              <a:alpha val="10000"/>
            </a:schemeClr>
          </a:solidFill>
        </p:spPr>
        <p:txBody>
          <a:bodyP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067">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Profile</a:t>
            </a:r>
            <a:r>
              <a:rPr lang="x-none"/>
              <a:t>:</a:t>
            </a:r>
            <a:r>
              <a:rPr lang="en-US"/>
              <a:t> Maximum</a:t>
            </a:r>
            <a:br>
              <a:rPr lang="en-US"/>
            </a:br>
            <a:r>
              <a:rPr lang="en-US"/>
              <a:t>H10 x W10cm</a:t>
            </a:r>
          </a:p>
        </p:txBody>
      </p:sp>
      <p:sp>
        <p:nvSpPr>
          <p:cNvPr id="14" name="Text Placeholder 11">
            <a:extLst>
              <a:ext uri="{FF2B5EF4-FFF2-40B4-BE49-F238E27FC236}">
                <a16:creationId xmlns:a16="http://schemas.microsoft.com/office/drawing/2014/main" id="{6D7E3F3F-F7D1-D290-705C-BE7A3C9B299A}"/>
              </a:ext>
            </a:extLst>
          </p:cNvPr>
          <p:cNvSpPr>
            <a:spLocks noGrp="1"/>
          </p:cNvSpPr>
          <p:nvPr>
            <p:ph type="body" sz="quarter" idx="120" hasCustomPrompt="1"/>
          </p:nvPr>
        </p:nvSpPr>
        <p:spPr>
          <a:xfrm>
            <a:off x="629337" y="1202429"/>
            <a:ext cx="2640000" cy="2016000"/>
          </a:xfrm>
          <a:prstGeom prst="rect">
            <a:avLst/>
          </a:prstGeom>
          <a:solidFill>
            <a:schemeClr val="accent1">
              <a:alpha val="10000"/>
            </a:schemeClr>
          </a:solidFill>
        </p:spPr>
        <p:txBody>
          <a:bodyPr vert="horz" lIns="90000" tIns="90000" rIns="90000" bIns="90000" anchor="t">
            <a:noAutofit/>
          </a:bodyPr>
          <a:lstStyle>
            <a:lvl1pPr marL="0" indent="0" algn="l">
              <a:lnSpc>
                <a:spcPct val="110000"/>
              </a:lnSpc>
              <a:spcBef>
                <a:spcPts val="200"/>
              </a:spcBef>
              <a:buNone/>
              <a:defRPr lang="en-SG" sz="2000" b="0" i="0" smtClean="0">
                <a:effectLst/>
              </a:defRPr>
            </a:lvl1pPr>
          </a:lstStyle>
          <a:p>
            <a:r>
              <a:rPr lang="en-SG" b="0" i="0">
                <a:solidFill>
                  <a:srgbClr val="000000"/>
                </a:solidFill>
                <a:effectLst/>
                <a:latin typeface="Open Sans" panose="020B0606030504020204" pitchFamily="34" charset="0"/>
              </a:rPr>
              <a:t>Paragraph: Open Sans, regular 20pt, left align, maximum 15 words</a:t>
            </a:r>
            <a:endParaRPr lang="en-SG"/>
          </a:p>
        </p:txBody>
      </p:sp>
      <p:sp>
        <p:nvSpPr>
          <p:cNvPr id="18" name="Text Placeholder 11">
            <a:extLst>
              <a:ext uri="{FF2B5EF4-FFF2-40B4-BE49-F238E27FC236}">
                <a16:creationId xmlns:a16="http://schemas.microsoft.com/office/drawing/2014/main" id="{97331C11-6B89-72EC-52DB-726818663EF4}"/>
              </a:ext>
            </a:extLst>
          </p:cNvPr>
          <p:cNvSpPr>
            <a:spLocks noGrp="1"/>
          </p:cNvSpPr>
          <p:nvPr>
            <p:ph type="body" sz="quarter" idx="121" hasCustomPrompt="1"/>
          </p:nvPr>
        </p:nvSpPr>
        <p:spPr>
          <a:xfrm>
            <a:off x="629337" y="3986433"/>
            <a:ext cx="2640000" cy="2016000"/>
          </a:xfrm>
          <a:prstGeom prst="rect">
            <a:avLst/>
          </a:prstGeom>
          <a:solidFill>
            <a:schemeClr val="accent1">
              <a:alpha val="10000"/>
            </a:schemeClr>
          </a:solidFill>
        </p:spPr>
        <p:txBody>
          <a:bodyPr vert="horz" lIns="90000" tIns="90000" rIns="90000" bIns="90000" anchor="t">
            <a:noAutofit/>
          </a:bodyPr>
          <a:lstStyle>
            <a:lvl1pPr marL="0" indent="0" algn="l">
              <a:lnSpc>
                <a:spcPct val="110000"/>
              </a:lnSpc>
              <a:spcBef>
                <a:spcPts val="200"/>
              </a:spcBef>
              <a:buNone/>
              <a:defRPr lang="en-SG" sz="2000" b="0" i="0" smtClean="0">
                <a:effectLst/>
              </a:defRPr>
            </a:lvl1pPr>
          </a:lstStyle>
          <a:p>
            <a:r>
              <a:rPr lang="en-SG" b="0" i="0">
                <a:solidFill>
                  <a:srgbClr val="000000"/>
                </a:solidFill>
                <a:effectLst/>
                <a:latin typeface="Open Sans" panose="020B0606030504020204" pitchFamily="34" charset="0"/>
              </a:rPr>
              <a:t>Paragraph: Open Sans, regular 20pt, left align, maximum 15 words</a:t>
            </a:r>
            <a:endParaRPr lang="en-SG"/>
          </a:p>
        </p:txBody>
      </p:sp>
      <p:sp>
        <p:nvSpPr>
          <p:cNvPr id="19" name="Text Placeholder 11">
            <a:extLst>
              <a:ext uri="{FF2B5EF4-FFF2-40B4-BE49-F238E27FC236}">
                <a16:creationId xmlns:a16="http://schemas.microsoft.com/office/drawing/2014/main" id="{0AF4DE8A-4F0F-EACE-06A4-F32099D6B9EA}"/>
              </a:ext>
            </a:extLst>
          </p:cNvPr>
          <p:cNvSpPr>
            <a:spLocks noGrp="1"/>
          </p:cNvSpPr>
          <p:nvPr>
            <p:ph type="body" sz="quarter" idx="122" hasCustomPrompt="1"/>
          </p:nvPr>
        </p:nvSpPr>
        <p:spPr>
          <a:xfrm>
            <a:off x="8069337" y="1202429"/>
            <a:ext cx="2640000" cy="2016000"/>
          </a:xfrm>
          <a:prstGeom prst="rect">
            <a:avLst/>
          </a:prstGeom>
          <a:solidFill>
            <a:schemeClr val="accent1">
              <a:alpha val="10000"/>
            </a:schemeClr>
          </a:solidFill>
        </p:spPr>
        <p:txBody>
          <a:bodyPr vert="horz" lIns="90000" tIns="90000" rIns="90000" bIns="90000" anchor="t">
            <a:noAutofit/>
          </a:bodyPr>
          <a:lstStyle>
            <a:lvl1pPr marL="0" indent="0" algn="l">
              <a:lnSpc>
                <a:spcPct val="110000"/>
              </a:lnSpc>
              <a:spcBef>
                <a:spcPts val="200"/>
              </a:spcBef>
              <a:buNone/>
              <a:defRPr lang="en-SG" sz="2000" b="0" i="0" smtClean="0">
                <a:effectLst/>
              </a:defRPr>
            </a:lvl1pPr>
          </a:lstStyle>
          <a:p>
            <a:r>
              <a:rPr lang="en-SG" b="0" i="0">
                <a:solidFill>
                  <a:srgbClr val="000000"/>
                </a:solidFill>
                <a:effectLst/>
                <a:latin typeface="Open Sans" panose="020B0606030504020204" pitchFamily="34" charset="0"/>
              </a:rPr>
              <a:t>Paragraph: Open Sans, regular 20pt, left align, maximum 15 words</a:t>
            </a:r>
            <a:endParaRPr lang="en-SG"/>
          </a:p>
        </p:txBody>
      </p:sp>
      <p:sp>
        <p:nvSpPr>
          <p:cNvPr id="20" name="Text Placeholder 11">
            <a:extLst>
              <a:ext uri="{FF2B5EF4-FFF2-40B4-BE49-F238E27FC236}">
                <a16:creationId xmlns:a16="http://schemas.microsoft.com/office/drawing/2014/main" id="{071A4479-B741-DD79-2B52-E58272676D8E}"/>
              </a:ext>
            </a:extLst>
          </p:cNvPr>
          <p:cNvSpPr>
            <a:spLocks noGrp="1"/>
          </p:cNvSpPr>
          <p:nvPr>
            <p:ph type="body" sz="quarter" idx="123" hasCustomPrompt="1"/>
          </p:nvPr>
        </p:nvSpPr>
        <p:spPr>
          <a:xfrm>
            <a:off x="8069337" y="3986433"/>
            <a:ext cx="2640000" cy="2016000"/>
          </a:xfrm>
          <a:prstGeom prst="rect">
            <a:avLst/>
          </a:prstGeom>
          <a:solidFill>
            <a:schemeClr val="accent1">
              <a:alpha val="10000"/>
            </a:schemeClr>
          </a:solidFill>
        </p:spPr>
        <p:txBody>
          <a:bodyPr vert="horz" lIns="90000" tIns="90000" rIns="90000" bIns="90000" anchor="t">
            <a:noAutofit/>
          </a:bodyPr>
          <a:lstStyle>
            <a:lvl1pPr marL="0" indent="0" algn="l">
              <a:lnSpc>
                <a:spcPct val="110000"/>
              </a:lnSpc>
              <a:spcBef>
                <a:spcPts val="200"/>
              </a:spcBef>
              <a:buNone/>
              <a:defRPr lang="en-SG" sz="2000" b="0" i="0" smtClean="0">
                <a:effectLst/>
              </a:defRPr>
            </a:lvl1pPr>
          </a:lstStyle>
          <a:p>
            <a:r>
              <a:rPr lang="en-SG" b="0" i="0">
                <a:solidFill>
                  <a:srgbClr val="000000"/>
                </a:solidFill>
                <a:effectLst/>
                <a:latin typeface="Open Sans" panose="020B0606030504020204" pitchFamily="34" charset="0"/>
              </a:rPr>
              <a:t>Paragraph: Open Sans, regular 20pt, left align, maximum 15 words</a:t>
            </a:r>
            <a:endParaRPr lang="en-SG"/>
          </a:p>
        </p:txBody>
      </p:sp>
      <p:sp>
        <p:nvSpPr>
          <p:cNvPr id="7" name="Slide Number Placeholder 8">
            <a:extLst>
              <a:ext uri="{FF2B5EF4-FFF2-40B4-BE49-F238E27FC236}">
                <a16:creationId xmlns:a16="http://schemas.microsoft.com/office/drawing/2014/main" id="{04B910A4-B12C-27A1-471F-63CCE06160FB}"/>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Text Placeholder 11">
            <a:extLst>
              <a:ext uri="{FF2B5EF4-FFF2-40B4-BE49-F238E27FC236}">
                <a16:creationId xmlns:a16="http://schemas.microsoft.com/office/drawing/2014/main" id="{2EC379C7-4761-1E53-1C81-C64EF82652B4}"/>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9" name="Text Placeholder 11">
            <a:extLst>
              <a:ext uri="{FF2B5EF4-FFF2-40B4-BE49-F238E27FC236}">
                <a16:creationId xmlns:a16="http://schemas.microsoft.com/office/drawing/2014/main" id="{230060C3-E814-02B0-FD99-24A0CD5CA11F}"/>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pic>
        <p:nvPicPr>
          <p:cNvPr id="10" name="Picture 9">
            <a:extLst>
              <a:ext uri="{FF2B5EF4-FFF2-40B4-BE49-F238E27FC236}">
                <a16:creationId xmlns:a16="http://schemas.microsoft.com/office/drawing/2014/main" id="{77E058C1-C075-E1A0-0704-731D730F619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Tree>
    <p:extLst>
      <p:ext uri="{BB962C8B-B14F-4D97-AF65-F5344CB8AC3E}">
        <p14:creationId xmlns:p14="http://schemas.microsoft.com/office/powerpoint/2010/main" val="2698896170"/>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6: Empty">
    <p:bg>
      <p:bgPr>
        <a:solidFill>
          <a:schemeClr val="bg1"/>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6E22C5E3-7B3C-57D5-17CC-6B9183211A8A}"/>
              </a:ext>
            </a:extLst>
          </p:cNvPr>
          <p:cNvSpPr>
            <a:spLocks noGrp="1"/>
          </p:cNvSpPr>
          <p:nvPr>
            <p:ph type="body" sz="quarter" idx="75" hasCustomPrompt="1"/>
          </p:nvPr>
        </p:nvSpPr>
        <p:spPr>
          <a:xfrm>
            <a:off x="629336" y="336000"/>
            <a:ext cx="10914963"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Content 6 – Empty: Open Sans, bold 28pt, left align</a:t>
            </a:r>
            <a:endParaRPr lang="en-US"/>
          </a:p>
        </p:txBody>
      </p:sp>
      <p:sp>
        <p:nvSpPr>
          <p:cNvPr id="6" name="Slide Number Placeholder 8">
            <a:extLst>
              <a:ext uri="{FF2B5EF4-FFF2-40B4-BE49-F238E27FC236}">
                <a16:creationId xmlns:a16="http://schemas.microsoft.com/office/drawing/2014/main" id="{162CABB7-54C7-824C-E165-1D2486DBBC5C}"/>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 Placeholder 11">
            <a:extLst>
              <a:ext uri="{FF2B5EF4-FFF2-40B4-BE49-F238E27FC236}">
                <a16:creationId xmlns:a16="http://schemas.microsoft.com/office/drawing/2014/main" id="{49534EE1-3333-96D7-8107-389641F38A5D}"/>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8" name="Text Placeholder 11">
            <a:extLst>
              <a:ext uri="{FF2B5EF4-FFF2-40B4-BE49-F238E27FC236}">
                <a16:creationId xmlns:a16="http://schemas.microsoft.com/office/drawing/2014/main" id="{89855949-E09D-EFBD-550A-46D66B0B87A1}"/>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pic>
        <p:nvPicPr>
          <p:cNvPr id="9" name="Picture 8">
            <a:extLst>
              <a:ext uri="{FF2B5EF4-FFF2-40B4-BE49-F238E27FC236}">
                <a16:creationId xmlns:a16="http://schemas.microsoft.com/office/drawing/2014/main" id="{FDD69B32-55CC-7E31-2C75-3650BC1CD6B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Tree>
    <p:extLst>
      <p:ext uri="{BB962C8B-B14F-4D97-AF65-F5344CB8AC3E}">
        <p14:creationId xmlns:p14="http://schemas.microsoft.com/office/powerpoint/2010/main" val="270279978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6A: Big Idea">
    <p:bg>
      <p:bgPr>
        <a:solidFill>
          <a:schemeClr val="bg1"/>
        </a:solidFill>
        <a:effectLst/>
      </p:bgPr>
    </p:bg>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4CC0B901-17E1-8077-163A-DA6B1696130A}"/>
              </a:ext>
            </a:extLst>
          </p:cNvPr>
          <p:cNvSpPr>
            <a:spLocks noGrp="1"/>
          </p:cNvSpPr>
          <p:nvPr>
            <p:ph type="pic" sz="quarter" idx="17" hasCustomPrompt="1"/>
          </p:nvPr>
        </p:nvSpPr>
        <p:spPr>
          <a:xfrm>
            <a:off x="0" y="0"/>
            <a:ext cx="12192000" cy="6858000"/>
          </a:xfrm>
          <a:prstGeom prst="rect">
            <a:avLst/>
          </a:prstGeom>
          <a:solidFill>
            <a:schemeClr val="accent2">
              <a:alpha val="10000"/>
            </a:schemeClr>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Image</a:t>
            </a:r>
            <a:r>
              <a:rPr lang="x-none"/>
              <a:t>:</a:t>
            </a:r>
            <a:r>
              <a:rPr lang="en-US"/>
              <a:t> Maximum H14 x W24cm</a:t>
            </a:r>
          </a:p>
        </p:txBody>
      </p:sp>
      <p:sp>
        <p:nvSpPr>
          <p:cNvPr id="4" name="Title 1">
            <a:extLst>
              <a:ext uri="{FF2B5EF4-FFF2-40B4-BE49-F238E27FC236}">
                <a16:creationId xmlns:a16="http://schemas.microsoft.com/office/drawing/2014/main" id="{37845CD1-2D9B-3C19-705F-9E7D01EDCEB5}"/>
              </a:ext>
            </a:extLst>
          </p:cNvPr>
          <p:cNvSpPr>
            <a:spLocks noGrp="1"/>
          </p:cNvSpPr>
          <p:nvPr>
            <p:ph type="ctrTitle" hasCustomPrompt="1"/>
          </p:nvPr>
        </p:nvSpPr>
        <p:spPr>
          <a:xfrm>
            <a:off x="960000" y="1548383"/>
            <a:ext cx="9364730" cy="1385083"/>
          </a:xfrm>
          <a:prstGeom prst="rect">
            <a:avLst/>
          </a:prstGeom>
          <a:solidFill>
            <a:schemeClr val="bg1"/>
          </a:solidFill>
        </p:spPr>
        <p:txBody>
          <a:bodyPr lIns="180000" tIns="180000" rIns="180000" bIns="90000" anchor="t" anchorCtr="0">
            <a:normAutofit/>
          </a:bodyPr>
          <a:lstStyle>
            <a:lvl1pPr algn="l">
              <a:lnSpc>
                <a:spcPct val="100000"/>
              </a:lnSpc>
              <a:defRPr sz="36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GB"/>
              <a:t>CONTENT 6A – BIG IDEA: OPEN SANS, BOLD 36, LEFT ALIGN</a:t>
            </a:r>
            <a:endParaRPr lang="en-US"/>
          </a:p>
        </p:txBody>
      </p:sp>
      <p:sp>
        <p:nvSpPr>
          <p:cNvPr id="5" name="Text Placeholder 9">
            <a:extLst>
              <a:ext uri="{FF2B5EF4-FFF2-40B4-BE49-F238E27FC236}">
                <a16:creationId xmlns:a16="http://schemas.microsoft.com/office/drawing/2014/main" id="{80CDB7FD-0D06-EF22-A67B-0F6F1A9A2A90}"/>
              </a:ext>
            </a:extLst>
          </p:cNvPr>
          <p:cNvSpPr>
            <a:spLocks noGrp="1"/>
          </p:cNvSpPr>
          <p:nvPr>
            <p:ph type="body" sz="quarter" idx="10" hasCustomPrompt="1"/>
          </p:nvPr>
        </p:nvSpPr>
        <p:spPr>
          <a:xfrm>
            <a:off x="959998" y="2940535"/>
            <a:ext cx="9364729" cy="1968000"/>
          </a:xfrm>
          <a:prstGeom prst="rect">
            <a:avLst/>
          </a:prstGeom>
          <a:solidFill>
            <a:schemeClr val="bg1"/>
          </a:solidFill>
        </p:spPr>
        <p:txBody>
          <a:bodyPr lIns="180000" tIns="90000" rIns="180000" bIns="90000">
            <a:normAutofit/>
          </a:bodyPr>
          <a:lstStyle>
            <a:lvl1pPr marL="0" marR="0" indent="0" algn="l" defTabSz="914377" rtl="0" eaLnBrk="1" fontAlgn="auto" latinLnBrk="0" hangingPunct="1">
              <a:lnSpc>
                <a:spcPct val="110000"/>
              </a:lnSpc>
              <a:spcBef>
                <a:spcPts val="1000"/>
              </a:spcBef>
              <a:spcAft>
                <a:spcPts val="0"/>
              </a:spcAft>
              <a:buClrTx/>
              <a:buSzTx/>
              <a:buFont typeface="Arial" panose="020B0604020202020204" pitchFamily="34" charset="0"/>
              <a:buNone/>
              <a:tabLst/>
              <a:defRPr sz="2400" b="0"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marL="0" marR="0" lvl="0" indent="0" algn="l" defTabSz="914377"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a:t>Sub-title: Open Sans, regular 24pt, left align, </a:t>
            </a:r>
            <a:br>
              <a:rPr lang="en-GB"/>
            </a:br>
            <a:r>
              <a:rPr lang="en-GB"/>
              <a:t>maximum 30 words</a:t>
            </a:r>
            <a:endParaRPr lang="en-US"/>
          </a:p>
        </p:txBody>
      </p:sp>
      <p:sp>
        <p:nvSpPr>
          <p:cNvPr id="9" name="Slide Number Placeholder 8">
            <a:extLst>
              <a:ext uri="{FF2B5EF4-FFF2-40B4-BE49-F238E27FC236}">
                <a16:creationId xmlns:a16="http://schemas.microsoft.com/office/drawing/2014/main" id="{273D66BE-F148-F91D-AD95-A54A1A3D27E2}"/>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Placeholder 11">
            <a:extLst>
              <a:ext uri="{FF2B5EF4-FFF2-40B4-BE49-F238E27FC236}">
                <a16:creationId xmlns:a16="http://schemas.microsoft.com/office/drawing/2014/main" id="{7B83E1FF-8211-BA31-85C9-3115E2F55FAD}"/>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11" name="Text Placeholder 11">
            <a:extLst>
              <a:ext uri="{FF2B5EF4-FFF2-40B4-BE49-F238E27FC236}">
                <a16:creationId xmlns:a16="http://schemas.microsoft.com/office/drawing/2014/main" id="{4242E56D-655D-74FC-8229-B1E5B53012DB}"/>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pic>
        <p:nvPicPr>
          <p:cNvPr id="12" name="Picture 11">
            <a:extLst>
              <a:ext uri="{FF2B5EF4-FFF2-40B4-BE49-F238E27FC236}">
                <a16:creationId xmlns:a16="http://schemas.microsoft.com/office/drawing/2014/main" id="{67B4AB05-332A-F13C-4403-72895FE3CFF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Tree>
    <p:extLst>
      <p:ext uri="{BB962C8B-B14F-4D97-AF65-F5344CB8AC3E}">
        <p14:creationId xmlns:p14="http://schemas.microsoft.com/office/powerpoint/2010/main" val="1623129552"/>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6B: Big Idea">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17A784F-7414-BE51-E192-5449B8C99708}"/>
              </a:ext>
            </a:extLst>
          </p:cNvPr>
          <p:cNvSpPr>
            <a:spLocks noGrp="1"/>
          </p:cNvSpPr>
          <p:nvPr>
            <p:ph type="pic" sz="quarter" idx="17" hasCustomPrompt="1"/>
          </p:nvPr>
        </p:nvSpPr>
        <p:spPr>
          <a:xfrm>
            <a:off x="-13567" y="0"/>
            <a:ext cx="12205567" cy="6858000"/>
          </a:xfrm>
          <a:prstGeom prst="rect">
            <a:avLst/>
          </a:prstGeom>
          <a:solidFill>
            <a:schemeClr val="accent2">
              <a:alpha val="10000"/>
            </a:schemeClr>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Image</a:t>
            </a:r>
            <a:r>
              <a:rPr lang="x-none"/>
              <a:t>:</a:t>
            </a:r>
            <a:r>
              <a:rPr lang="en-US"/>
              <a:t> Maximum H14 x W24cm</a:t>
            </a:r>
          </a:p>
        </p:txBody>
      </p:sp>
      <p:sp>
        <p:nvSpPr>
          <p:cNvPr id="7" name="Text Placeholder 9">
            <a:extLst>
              <a:ext uri="{FF2B5EF4-FFF2-40B4-BE49-F238E27FC236}">
                <a16:creationId xmlns:a16="http://schemas.microsoft.com/office/drawing/2014/main" id="{AACAF251-2476-4D80-ACDD-9BEEA1667F08}"/>
              </a:ext>
            </a:extLst>
          </p:cNvPr>
          <p:cNvSpPr>
            <a:spLocks noGrp="1"/>
          </p:cNvSpPr>
          <p:nvPr>
            <p:ph type="body" sz="quarter" idx="64" hasCustomPrompt="1"/>
          </p:nvPr>
        </p:nvSpPr>
        <p:spPr>
          <a:xfrm>
            <a:off x="-13567" y="0"/>
            <a:ext cx="5832267" cy="6858000"/>
          </a:xfrm>
          <a:prstGeom prst="rect">
            <a:avLst/>
          </a:prstGeom>
          <a:solidFill>
            <a:schemeClr val="tx1">
              <a:alpha val="75000"/>
            </a:schemeClr>
          </a:solidFill>
        </p:spPr>
        <p:txBody>
          <a:bodyPr lIns="180000" tIns="90000" rIns="180000" bIns="90000">
            <a:normAutofit/>
          </a:bodyPr>
          <a:lstStyle>
            <a:lvl1pPr marL="0" marR="0" indent="0" algn="l" defTabSz="914377" rtl="0" eaLnBrk="1" fontAlgn="auto" latinLnBrk="0" hangingPunct="1">
              <a:lnSpc>
                <a:spcPct val="110000"/>
              </a:lnSpc>
              <a:spcBef>
                <a:spcPts val="1000"/>
              </a:spcBef>
              <a:spcAft>
                <a:spcPts val="0"/>
              </a:spcAft>
              <a:buClrTx/>
              <a:buSzTx/>
              <a:buFont typeface="Arial" panose="020B0604020202020204" pitchFamily="34" charset="0"/>
              <a:buNone/>
              <a:tabLst/>
              <a:defRPr sz="1867"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marL="0" marR="0" lvl="0" indent="0" algn="l" defTabSz="914377"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a:t>Background</a:t>
            </a:r>
            <a:endParaRPr lang="en-US"/>
          </a:p>
        </p:txBody>
      </p:sp>
      <p:pic>
        <p:nvPicPr>
          <p:cNvPr id="17" name="Picture 16">
            <a:extLst>
              <a:ext uri="{FF2B5EF4-FFF2-40B4-BE49-F238E27FC236}">
                <a16:creationId xmlns:a16="http://schemas.microsoft.com/office/drawing/2014/main" id="{7291EB57-8A0C-4E4F-32BE-9965DEAD2001}"/>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
        <p:nvSpPr>
          <p:cNvPr id="18" name="Title 1">
            <a:extLst>
              <a:ext uri="{FF2B5EF4-FFF2-40B4-BE49-F238E27FC236}">
                <a16:creationId xmlns:a16="http://schemas.microsoft.com/office/drawing/2014/main" id="{6CA89DAC-E4E0-4E44-252D-76907FA0EBF0}"/>
              </a:ext>
            </a:extLst>
          </p:cNvPr>
          <p:cNvSpPr>
            <a:spLocks noGrp="1"/>
          </p:cNvSpPr>
          <p:nvPr>
            <p:ph type="ctrTitle" hasCustomPrompt="1"/>
          </p:nvPr>
        </p:nvSpPr>
        <p:spPr>
          <a:xfrm>
            <a:off x="408105" y="1243613"/>
            <a:ext cx="4800000" cy="1920000"/>
          </a:xfrm>
          <a:prstGeom prst="rect">
            <a:avLst/>
          </a:prstGeom>
          <a:noFill/>
        </p:spPr>
        <p:txBody>
          <a:bodyPr lIns="180000" tIns="180000" rIns="180000" bIns="90000" anchor="t" anchorCtr="0">
            <a:normAutofit/>
          </a:bodyPr>
          <a:lstStyle>
            <a:lvl1pPr algn="l">
              <a:lnSpc>
                <a:spcPct val="100000"/>
              </a:lnSpc>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GB"/>
              <a:t>CONTENT 6B  – IMAGE &amp; BIG IDEA SHOUT-OUT</a:t>
            </a:r>
            <a:endParaRPr lang="en-US"/>
          </a:p>
        </p:txBody>
      </p:sp>
      <p:sp>
        <p:nvSpPr>
          <p:cNvPr id="19" name="Text Placeholder 9">
            <a:extLst>
              <a:ext uri="{FF2B5EF4-FFF2-40B4-BE49-F238E27FC236}">
                <a16:creationId xmlns:a16="http://schemas.microsoft.com/office/drawing/2014/main" id="{33E7E1DE-7293-D198-826C-BC160995C997}"/>
              </a:ext>
            </a:extLst>
          </p:cNvPr>
          <p:cNvSpPr>
            <a:spLocks noGrp="1"/>
          </p:cNvSpPr>
          <p:nvPr>
            <p:ph type="body" sz="quarter" idx="10" hasCustomPrompt="1"/>
          </p:nvPr>
        </p:nvSpPr>
        <p:spPr>
          <a:xfrm>
            <a:off x="408104" y="3163613"/>
            <a:ext cx="4800000" cy="1920000"/>
          </a:xfrm>
          <a:prstGeom prst="rect">
            <a:avLst/>
          </a:prstGeom>
          <a:noFill/>
        </p:spPr>
        <p:txBody>
          <a:bodyPr lIns="180000" tIns="90000" rIns="180000" bIns="90000">
            <a:normAutofit/>
          </a:bodyPr>
          <a:lstStyle>
            <a:lvl1pPr marL="0" marR="0" indent="0" algn="l" defTabSz="914377" rtl="0" eaLnBrk="1" fontAlgn="auto" latinLnBrk="0" hangingPunct="1">
              <a:lnSpc>
                <a:spcPct val="110000"/>
              </a:lnSpc>
              <a:spcBef>
                <a:spcPts val="1000"/>
              </a:spcBef>
              <a:spcAft>
                <a:spcPts val="0"/>
              </a:spcAft>
              <a:buClrTx/>
              <a:buSzTx/>
              <a:buFont typeface="Arial" panose="020B0604020202020204" pitchFamily="34" charset="0"/>
              <a:buNone/>
              <a:tabLst/>
              <a:defRPr sz="20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marL="0" marR="0" lvl="0" indent="0" algn="l" defTabSz="914377"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a:t>Sub-title: Open Sans, regular 20pt, left align, maximum 30 words</a:t>
            </a:r>
            <a:endParaRPr lang="en-US"/>
          </a:p>
        </p:txBody>
      </p:sp>
      <p:sp>
        <p:nvSpPr>
          <p:cNvPr id="2" name="Slide Number Placeholder 8">
            <a:extLst>
              <a:ext uri="{FF2B5EF4-FFF2-40B4-BE49-F238E27FC236}">
                <a16:creationId xmlns:a16="http://schemas.microsoft.com/office/drawing/2014/main" id="{57314563-9F6C-D44E-2160-176F9DA929A6}"/>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11">
            <a:extLst>
              <a:ext uri="{FF2B5EF4-FFF2-40B4-BE49-F238E27FC236}">
                <a16:creationId xmlns:a16="http://schemas.microsoft.com/office/drawing/2014/main" id="{66BDA211-FEC9-9634-748F-6E5E2F8FB1C6}"/>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4" name="Text Placeholder 11">
            <a:extLst>
              <a:ext uri="{FF2B5EF4-FFF2-40B4-BE49-F238E27FC236}">
                <a16:creationId xmlns:a16="http://schemas.microsoft.com/office/drawing/2014/main" id="{800B20B5-CE7B-FC6F-55FA-774AEA1024A8}"/>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spTree>
    <p:extLst>
      <p:ext uri="{BB962C8B-B14F-4D97-AF65-F5344CB8AC3E}">
        <p14:creationId xmlns:p14="http://schemas.microsoft.com/office/powerpoint/2010/main" val="373270330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6C: Big Idea">
    <p:bg>
      <p:bgPr>
        <a:solidFill>
          <a:schemeClr val="bg1"/>
        </a:solidFill>
        <a:effectLst/>
      </p:bgPr>
    </p:bg>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3B9FCFF1-B934-BF0B-D7B3-80BBD4A8D658}"/>
              </a:ext>
            </a:extLst>
          </p:cNvPr>
          <p:cNvSpPr>
            <a:spLocks noGrp="1"/>
          </p:cNvSpPr>
          <p:nvPr>
            <p:ph type="body" sz="quarter" idx="64" hasCustomPrompt="1"/>
          </p:nvPr>
        </p:nvSpPr>
        <p:spPr>
          <a:xfrm>
            <a:off x="-13567" y="0"/>
            <a:ext cx="5832267" cy="6858000"/>
          </a:xfrm>
          <a:prstGeom prst="rect">
            <a:avLst/>
          </a:prstGeom>
          <a:solidFill>
            <a:schemeClr val="accent1"/>
          </a:solidFill>
        </p:spPr>
        <p:txBody>
          <a:bodyPr lIns="180000" tIns="90000" rIns="180000" bIns="90000">
            <a:normAutofit/>
          </a:bodyPr>
          <a:lstStyle>
            <a:lvl1pPr marL="0" marR="0" indent="0" algn="l" defTabSz="914377" rtl="0" eaLnBrk="1" fontAlgn="auto" latinLnBrk="0" hangingPunct="1">
              <a:lnSpc>
                <a:spcPct val="110000"/>
              </a:lnSpc>
              <a:spcBef>
                <a:spcPts val="1000"/>
              </a:spcBef>
              <a:spcAft>
                <a:spcPts val="0"/>
              </a:spcAft>
              <a:buClrTx/>
              <a:buSzTx/>
              <a:buFont typeface="Arial" panose="020B0604020202020204" pitchFamily="34" charset="0"/>
              <a:buNone/>
              <a:tabLst/>
              <a:defRPr sz="1867"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marL="0" marR="0" lvl="0" indent="0" algn="l" defTabSz="914377"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a:t>Background</a:t>
            </a:r>
            <a:endParaRPr lang="en-US"/>
          </a:p>
        </p:txBody>
      </p:sp>
      <p:sp>
        <p:nvSpPr>
          <p:cNvPr id="8" name="Title 1">
            <a:extLst>
              <a:ext uri="{FF2B5EF4-FFF2-40B4-BE49-F238E27FC236}">
                <a16:creationId xmlns:a16="http://schemas.microsoft.com/office/drawing/2014/main" id="{19866735-6336-1A08-34D1-6100A04FF3EE}"/>
              </a:ext>
            </a:extLst>
          </p:cNvPr>
          <p:cNvSpPr>
            <a:spLocks noGrp="1"/>
          </p:cNvSpPr>
          <p:nvPr>
            <p:ph type="ctrTitle" hasCustomPrompt="1"/>
          </p:nvPr>
        </p:nvSpPr>
        <p:spPr>
          <a:xfrm>
            <a:off x="408105" y="1243613"/>
            <a:ext cx="4800000" cy="1920000"/>
          </a:xfrm>
          <a:prstGeom prst="rect">
            <a:avLst/>
          </a:prstGeom>
          <a:noFill/>
        </p:spPr>
        <p:txBody>
          <a:bodyPr lIns="180000" tIns="180000" rIns="180000" bIns="90000" anchor="t" anchorCtr="0">
            <a:normAutofit/>
          </a:bodyPr>
          <a:lstStyle>
            <a:lvl1pPr algn="l">
              <a:lnSpc>
                <a:spcPct val="100000"/>
              </a:lnSpc>
              <a:defRPr sz="36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GB"/>
              <a:t>CONTENT 6C  – IMAGE &amp; BIG IDEA SHOUT-OUT</a:t>
            </a:r>
            <a:endParaRPr lang="en-US"/>
          </a:p>
        </p:txBody>
      </p:sp>
      <p:sp>
        <p:nvSpPr>
          <p:cNvPr id="9" name="Text Placeholder 9">
            <a:extLst>
              <a:ext uri="{FF2B5EF4-FFF2-40B4-BE49-F238E27FC236}">
                <a16:creationId xmlns:a16="http://schemas.microsoft.com/office/drawing/2014/main" id="{049309B4-BD48-1BFE-3F27-5E519BB18EA0}"/>
              </a:ext>
            </a:extLst>
          </p:cNvPr>
          <p:cNvSpPr>
            <a:spLocks noGrp="1"/>
          </p:cNvSpPr>
          <p:nvPr>
            <p:ph type="body" sz="quarter" idx="10" hasCustomPrompt="1"/>
          </p:nvPr>
        </p:nvSpPr>
        <p:spPr>
          <a:xfrm>
            <a:off x="408104" y="3163613"/>
            <a:ext cx="4800000" cy="1920000"/>
          </a:xfrm>
          <a:prstGeom prst="rect">
            <a:avLst/>
          </a:prstGeom>
          <a:noFill/>
        </p:spPr>
        <p:txBody>
          <a:bodyPr lIns="180000" tIns="90000" rIns="180000" bIns="90000">
            <a:normAutofit/>
          </a:bodyPr>
          <a:lstStyle>
            <a:lvl1pPr marL="0" marR="0" indent="0" algn="l" defTabSz="914377" rtl="0" eaLnBrk="1" fontAlgn="auto" latinLnBrk="0" hangingPunct="1">
              <a:lnSpc>
                <a:spcPct val="110000"/>
              </a:lnSpc>
              <a:spcBef>
                <a:spcPts val="1000"/>
              </a:spcBef>
              <a:spcAft>
                <a:spcPts val="0"/>
              </a:spcAft>
              <a:buClrTx/>
              <a:buSzTx/>
              <a:buFont typeface="Arial" panose="020B0604020202020204" pitchFamily="34" charset="0"/>
              <a:buNone/>
              <a:tabLst/>
              <a:defRPr sz="20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marL="0" marR="0" lvl="0" indent="0" algn="l" defTabSz="914377" rtl="0" eaLnBrk="1" fontAlgn="auto" latinLnBrk="0" hangingPunct="1">
              <a:lnSpc>
                <a:spcPct val="110000"/>
              </a:lnSpc>
              <a:spcBef>
                <a:spcPts val="1000"/>
              </a:spcBef>
              <a:spcAft>
                <a:spcPts val="0"/>
              </a:spcAft>
              <a:buClrTx/>
              <a:buSzTx/>
              <a:buFont typeface="Arial" panose="020B0604020202020204" pitchFamily="34" charset="0"/>
              <a:buNone/>
              <a:tabLst/>
              <a:defRPr/>
            </a:pPr>
            <a:r>
              <a:rPr lang="en-GB"/>
              <a:t>Sub-title: Open Sans, regular 20pt, left align, maximum 30 words</a:t>
            </a:r>
            <a:endParaRPr lang="en-US"/>
          </a:p>
        </p:txBody>
      </p:sp>
      <p:pic>
        <p:nvPicPr>
          <p:cNvPr id="14" name="Picture 13">
            <a:extLst>
              <a:ext uri="{FF2B5EF4-FFF2-40B4-BE49-F238E27FC236}">
                <a16:creationId xmlns:a16="http://schemas.microsoft.com/office/drawing/2014/main" id="{8DA46C5C-A9AD-87CC-04E4-4E98695B212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
        <p:nvSpPr>
          <p:cNvPr id="4" name="Text Placeholder 11">
            <a:extLst>
              <a:ext uri="{FF2B5EF4-FFF2-40B4-BE49-F238E27FC236}">
                <a16:creationId xmlns:a16="http://schemas.microsoft.com/office/drawing/2014/main" id="{B3747297-C2D4-8A2E-D613-D5ECA4642D48}"/>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5" name="Text Placeholder 11">
            <a:extLst>
              <a:ext uri="{FF2B5EF4-FFF2-40B4-BE49-F238E27FC236}">
                <a16:creationId xmlns:a16="http://schemas.microsoft.com/office/drawing/2014/main" id="{F23981C8-433D-3917-806B-2D4A52A6FA6E}"/>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sp>
        <p:nvSpPr>
          <p:cNvPr id="10" name="Slide Number Placeholder 8">
            <a:extLst>
              <a:ext uri="{FF2B5EF4-FFF2-40B4-BE49-F238E27FC236}">
                <a16:creationId xmlns:a16="http://schemas.microsoft.com/office/drawing/2014/main" id="{58E142F4-DFD7-8A95-4032-C73B8B32A7FC}"/>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44225175"/>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gures: Key Data">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D9D3F76-602E-E21A-7714-EDA9DA47126B}"/>
              </a:ext>
            </a:extLst>
          </p:cNvPr>
          <p:cNvSpPr>
            <a:spLocks noGrp="1"/>
          </p:cNvSpPr>
          <p:nvPr>
            <p:ph type="ctrTitle" hasCustomPrompt="1"/>
          </p:nvPr>
        </p:nvSpPr>
        <p:spPr>
          <a:xfrm>
            <a:off x="4079997" y="1202343"/>
            <a:ext cx="3840000" cy="960000"/>
          </a:xfrm>
          <a:prstGeom prst="rect">
            <a:avLst/>
          </a:prstGeom>
          <a:solidFill>
            <a:schemeClr val="accent1"/>
          </a:solidFill>
        </p:spPr>
        <p:txBody>
          <a:bodyPr lIns="90000" tIns="90000" rIns="90000" bIns="90000" anchor="t" anchorCtr="0">
            <a:normAutofit/>
          </a:bodyPr>
          <a:lstStyle>
            <a:lvl1pPr algn="ctr">
              <a:lnSpc>
                <a:spcPct val="100000"/>
              </a:lnSpc>
              <a:defRPr sz="4667"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GB"/>
              <a:t>123,456,789</a:t>
            </a:r>
            <a:endParaRPr lang="en-US"/>
          </a:p>
        </p:txBody>
      </p:sp>
      <p:sp>
        <p:nvSpPr>
          <p:cNvPr id="9" name="Text Placeholder 11">
            <a:extLst>
              <a:ext uri="{FF2B5EF4-FFF2-40B4-BE49-F238E27FC236}">
                <a16:creationId xmlns:a16="http://schemas.microsoft.com/office/drawing/2014/main" id="{72B9D25C-9244-696D-BFDD-3099251F366C}"/>
              </a:ext>
            </a:extLst>
          </p:cNvPr>
          <p:cNvSpPr>
            <a:spLocks noGrp="1"/>
          </p:cNvSpPr>
          <p:nvPr>
            <p:ph type="body" sz="quarter" idx="54" hasCustomPrompt="1"/>
          </p:nvPr>
        </p:nvSpPr>
        <p:spPr>
          <a:xfrm>
            <a:off x="959995" y="2323759"/>
            <a:ext cx="10080000" cy="336000"/>
          </a:xfrm>
          <a:prstGeom prst="rect">
            <a:avLst/>
          </a:prstGeom>
        </p:spPr>
        <p:txBody>
          <a:bodyPr vert="horz" lIns="0" tIns="0" rIns="0" anchor="t">
            <a:noAutofit/>
          </a:bodyPr>
          <a:lstStyle>
            <a:lvl1pPr marL="0" indent="0" algn="ctr">
              <a:lnSpc>
                <a:spcPct val="100000"/>
              </a:lnSpc>
              <a:spcBef>
                <a:spcPts val="200"/>
              </a:spcBef>
              <a:buNone/>
              <a:defRPr sz="16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Paragraph: Open San, bold 16pt, </a:t>
            </a:r>
            <a:r>
              <a:rPr lang="en-SG" err="1"/>
              <a:t>center</a:t>
            </a:r>
            <a:r>
              <a:rPr lang="en-SG"/>
              <a:t> align</a:t>
            </a:r>
          </a:p>
        </p:txBody>
      </p:sp>
      <p:sp>
        <p:nvSpPr>
          <p:cNvPr id="10" name="Text Placeholder 11">
            <a:extLst>
              <a:ext uri="{FF2B5EF4-FFF2-40B4-BE49-F238E27FC236}">
                <a16:creationId xmlns:a16="http://schemas.microsoft.com/office/drawing/2014/main" id="{4FEF2EEF-9BF6-F9C5-9256-AFA690578367}"/>
              </a:ext>
            </a:extLst>
          </p:cNvPr>
          <p:cNvSpPr>
            <a:spLocks noGrp="1"/>
          </p:cNvSpPr>
          <p:nvPr>
            <p:ph type="body" sz="quarter" idx="55" hasCustomPrompt="1"/>
          </p:nvPr>
        </p:nvSpPr>
        <p:spPr>
          <a:xfrm>
            <a:off x="959995" y="3901123"/>
            <a:ext cx="10080000" cy="336000"/>
          </a:xfrm>
          <a:prstGeom prst="rect">
            <a:avLst/>
          </a:prstGeom>
        </p:spPr>
        <p:txBody>
          <a:bodyPr vert="horz" lIns="0" tIns="0" rIns="0" anchor="t">
            <a:noAutofit/>
          </a:bodyPr>
          <a:lstStyle>
            <a:lvl1pPr marL="0" indent="0" algn="ctr">
              <a:lnSpc>
                <a:spcPct val="100000"/>
              </a:lnSpc>
              <a:spcBef>
                <a:spcPts val="200"/>
              </a:spcBef>
              <a:buNone/>
              <a:defRPr sz="16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Paragraph: Open San, bold 16pt, </a:t>
            </a:r>
            <a:r>
              <a:rPr lang="en-SG" err="1"/>
              <a:t>center</a:t>
            </a:r>
            <a:r>
              <a:rPr lang="en-SG"/>
              <a:t> align</a:t>
            </a:r>
          </a:p>
        </p:txBody>
      </p:sp>
      <p:sp>
        <p:nvSpPr>
          <p:cNvPr id="11" name="Text Placeholder 11">
            <a:extLst>
              <a:ext uri="{FF2B5EF4-FFF2-40B4-BE49-F238E27FC236}">
                <a16:creationId xmlns:a16="http://schemas.microsoft.com/office/drawing/2014/main" id="{67871BE7-1363-948E-51C8-E98BA1FC815B}"/>
              </a:ext>
            </a:extLst>
          </p:cNvPr>
          <p:cNvSpPr>
            <a:spLocks noGrp="1"/>
          </p:cNvSpPr>
          <p:nvPr>
            <p:ph type="body" sz="quarter" idx="56" hasCustomPrompt="1"/>
          </p:nvPr>
        </p:nvSpPr>
        <p:spPr>
          <a:xfrm>
            <a:off x="959995" y="5471955"/>
            <a:ext cx="10080000" cy="336000"/>
          </a:xfrm>
          <a:prstGeom prst="rect">
            <a:avLst/>
          </a:prstGeom>
        </p:spPr>
        <p:txBody>
          <a:bodyPr vert="horz" lIns="0" tIns="0" rIns="0" anchor="t">
            <a:noAutofit/>
          </a:bodyPr>
          <a:lstStyle>
            <a:lvl1pPr marL="0" indent="0" algn="ctr">
              <a:lnSpc>
                <a:spcPct val="100000"/>
              </a:lnSpc>
              <a:spcBef>
                <a:spcPts val="200"/>
              </a:spcBef>
              <a:buNone/>
              <a:defRPr sz="16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Paragraph: Open San, bold 16pt, </a:t>
            </a:r>
            <a:r>
              <a:rPr lang="en-SG" err="1"/>
              <a:t>center</a:t>
            </a:r>
            <a:r>
              <a:rPr lang="en-SG"/>
              <a:t> align</a:t>
            </a:r>
          </a:p>
        </p:txBody>
      </p:sp>
      <p:sp>
        <p:nvSpPr>
          <p:cNvPr id="17" name="Text Placeholder 3">
            <a:extLst>
              <a:ext uri="{FF2B5EF4-FFF2-40B4-BE49-F238E27FC236}">
                <a16:creationId xmlns:a16="http://schemas.microsoft.com/office/drawing/2014/main" id="{B0B82DF9-B792-C863-B52E-C666A64C0955}"/>
              </a:ext>
            </a:extLst>
          </p:cNvPr>
          <p:cNvSpPr>
            <a:spLocks noGrp="1"/>
          </p:cNvSpPr>
          <p:nvPr>
            <p:ph type="body" sz="quarter" idx="64" hasCustomPrompt="1"/>
          </p:nvPr>
        </p:nvSpPr>
        <p:spPr>
          <a:xfrm>
            <a:off x="4775200" y="2779433"/>
            <a:ext cx="2641600" cy="960967"/>
          </a:xfrm>
          <a:solidFill>
            <a:schemeClr val="accent2"/>
          </a:solidFill>
        </p:spPr>
        <p:txBody>
          <a:bodyPr tIns="90000" anchor="ctr" anchorCtr="0">
            <a:normAutofit/>
          </a:bodyPr>
          <a:lstStyle>
            <a:lvl1pPr marL="0" indent="0" algn="ctr">
              <a:buFont typeface="Arial" panose="020B0604020202020204" pitchFamily="34" charset="0"/>
              <a:buNone/>
              <a:defRPr sz="4667"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987,654</a:t>
            </a:r>
          </a:p>
        </p:txBody>
      </p:sp>
      <p:sp>
        <p:nvSpPr>
          <p:cNvPr id="18" name="Text Placeholder 3">
            <a:extLst>
              <a:ext uri="{FF2B5EF4-FFF2-40B4-BE49-F238E27FC236}">
                <a16:creationId xmlns:a16="http://schemas.microsoft.com/office/drawing/2014/main" id="{7AC8AD83-38D9-2FEF-A964-B93F91569522}"/>
              </a:ext>
            </a:extLst>
          </p:cNvPr>
          <p:cNvSpPr>
            <a:spLocks noGrp="1"/>
          </p:cNvSpPr>
          <p:nvPr>
            <p:ph type="body" sz="quarter" idx="66" hasCustomPrompt="1"/>
          </p:nvPr>
        </p:nvSpPr>
        <p:spPr>
          <a:xfrm>
            <a:off x="5039997" y="4350055"/>
            <a:ext cx="1920000" cy="960967"/>
          </a:xfrm>
          <a:solidFill>
            <a:schemeClr val="accent3"/>
          </a:solidFill>
        </p:spPr>
        <p:txBody>
          <a:bodyPr tIns="90000" anchor="ctr" anchorCtr="0">
            <a:normAutofit/>
          </a:bodyPr>
          <a:lstStyle>
            <a:lvl1pPr marL="0" indent="0" algn="ctr">
              <a:buFont typeface="Arial" panose="020B0604020202020204" pitchFamily="34" charset="0"/>
              <a:buNone/>
              <a:defRPr sz="4667"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100%</a:t>
            </a:r>
          </a:p>
        </p:txBody>
      </p:sp>
      <p:sp>
        <p:nvSpPr>
          <p:cNvPr id="19" name="Text Placeholder 9">
            <a:extLst>
              <a:ext uri="{FF2B5EF4-FFF2-40B4-BE49-F238E27FC236}">
                <a16:creationId xmlns:a16="http://schemas.microsoft.com/office/drawing/2014/main" id="{CAB79523-2FD7-7D9B-BF53-27AE39185A52}"/>
              </a:ext>
            </a:extLst>
          </p:cNvPr>
          <p:cNvSpPr>
            <a:spLocks noGrp="1"/>
          </p:cNvSpPr>
          <p:nvPr>
            <p:ph type="body" sz="quarter" idx="75" hasCustomPrompt="1"/>
          </p:nvPr>
        </p:nvSpPr>
        <p:spPr>
          <a:xfrm>
            <a:off x="959995" y="336000"/>
            <a:ext cx="10080000"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Figures – Key Data: Open Sans, bold 28pt, left align</a:t>
            </a:r>
            <a:endParaRPr lang="en-US"/>
          </a:p>
        </p:txBody>
      </p:sp>
      <p:sp>
        <p:nvSpPr>
          <p:cNvPr id="16" name="Slide Number Placeholder 8">
            <a:extLst>
              <a:ext uri="{FF2B5EF4-FFF2-40B4-BE49-F238E27FC236}">
                <a16:creationId xmlns:a16="http://schemas.microsoft.com/office/drawing/2014/main" id="{D2233250-B3C2-A2FA-BC6A-C2C422333FEE}"/>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Placeholder 11">
            <a:extLst>
              <a:ext uri="{FF2B5EF4-FFF2-40B4-BE49-F238E27FC236}">
                <a16:creationId xmlns:a16="http://schemas.microsoft.com/office/drawing/2014/main" id="{C8DC3257-7234-DE6F-81DF-595D118B112E}"/>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21" name="Text Placeholder 11">
            <a:extLst>
              <a:ext uri="{FF2B5EF4-FFF2-40B4-BE49-F238E27FC236}">
                <a16:creationId xmlns:a16="http://schemas.microsoft.com/office/drawing/2014/main" id="{884EC961-E7AC-027B-91B1-ECE8819FABA6}"/>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pic>
        <p:nvPicPr>
          <p:cNvPr id="22" name="Picture 21">
            <a:extLst>
              <a:ext uri="{FF2B5EF4-FFF2-40B4-BE49-F238E27FC236}">
                <a16:creationId xmlns:a16="http://schemas.microsoft.com/office/drawing/2014/main" id="{297D820A-269C-38CF-EB0B-BB232AAE997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Tree>
    <p:extLst>
      <p:ext uri="{BB962C8B-B14F-4D97-AF65-F5344CB8AC3E}">
        <p14:creationId xmlns:p14="http://schemas.microsoft.com/office/powerpoint/2010/main" val="158020060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 Columns (Icons)">
    <p:bg>
      <p:bgPr>
        <a:solidFill>
          <a:schemeClr val="bg1"/>
        </a:solidFill>
        <a:effectLst/>
      </p:bgPr>
    </p:bg>
    <p:spTree>
      <p:nvGrpSpPr>
        <p:cNvPr id="1" name=""/>
        <p:cNvGrpSpPr/>
        <p:nvPr/>
      </p:nvGrpSpPr>
      <p:grpSpPr>
        <a:xfrm>
          <a:off x="0" y="0"/>
          <a:ext cx="0" cy="0"/>
          <a:chOff x="0" y="0"/>
          <a:chExt cx="0" cy="0"/>
        </a:xfrm>
      </p:grpSpPr>
      <p:sp>
        <p:nvSpPr>
          <p:cNvPr id="8" name="Text Placeholder 11">
            <a:extLst>
              <a:ext uri="{FF2B5EF4-FFF2-40B4-BE49-F238E27FC236}">
                <a16:creationId xmlns:a16="http://schemas.microsoft.com/office/drawing/2014/main" id="{491DAA56-4D18-4E53-8300-291B375944D7}"/>
              </a:ext>
            </a:extLst>
          </p:cNvPr>
          <p:cNvSpPr>
            <a:spLocks noGrp="1"/>
          </p:cNvSpPr>
          <p:nvPr>
            <p:ph type="body" sz="quarter" idx="120" hasCustomPrompt="1"/>
          </p:nvPr>
        </p:nvSpPr>
        <p:spPr>
          <a:xfrm>
            <a:off x="629337" y="2162437"/>
            <a:ext cx="4800000" cy="3840000"/>
          </a:xfrm>
          <a:prstGeom prst="rect">
            <a:avLst/>
          </a:prstGeom>
          <a:solidFill>
            <a:schemeClr val="accent1">
              <a:alpha val="10000"/>
            </a:schemeClr>
          </a:solidFill>
        </p:spPr>
        <p:txBody>
          <a:bodyPr vert="horz" lIns="90000" tIns="90000" rIns="90000" bIns="90000" anchor="t">
            <a:noAutofit/>
          </a:bodyPr>
          <a:lstStyle>
            <a:lvl1pPr marL="0" indent="0" algn="l">
              <a:lnSpc>
                <a:spcPct val="110000"/>
              </a:lnSpc>
              <a:spcBef>
                <a:spcPts val="200"/>
              </a:spcBef>
              <a:buNone/>
              <a:defRPr lang="en-SG" sz="2000" b="0" i="0" smtClean="0">
                <a:effectLst/>
              </a:defRPr>
            </a:lvl1pPr>
          </a:lstStyle>
          <a:p>
            <a:r>
              <a:rPr lang="en-SG" b="0" i="0">
                <a:solidFill>
                  <a:srgbClr val="000000"/>
                </a:solidFill>
                <a:effectLst/>
                <a:latin typeface="Open Sans" panose="020B0606030504020204" pitchFamily="34" charset="0"/>
              </a:rPr>
              <a:t>Paragraph: Open Sans, regular 20pt, left align, maximum 60 words</a:t>
            </a:r>
            <a:endParaRPr lang="en-SG"/>
          </a:p>
        </p:txBody>
      </p:sp>
      <p:sp>
        <p:nvSpPr>
          <p:cNvPr id="9" name="Text Placeholder 9">
            <a:extLst>
              <a:ext uri="{FF2B5EF4-FFF2-40B4-BE49-F238E27FC236}">
                <a16:creationId xmlns:a16="http://schemas.microsoft.com/office/drawing/2014/main" id="{0A56C555-217D-48C1-92A2-D4A6491C1E88}"/>
              </a:ext>
            </a:extLst>
          </p:cNvPr>
          <p:cNvSpPr>
            <a:spLocks noGrp="1"/>
          </p:cNvSpPr>
          <p:nvPr>
            <p:ph type="body" sz="quarter" idx="75" hasCustomPrompt="1"/>
          </p:nvPr>
        </p:nvSpPr>
        <p:spPr>
          <a:xfrm>
            <a:off x="629337" y="328785"/>
            <a:ext cx="10080000"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2 Columns (Icons): Open Sans, bold 28pt, left align</a:t>
            </a:r>
            <a:endParaRPr lang="en-US"/>
          </a:p>
        </p:txBody>
      </p:sp>
      <p:sp>
        <p:nvSpPr>
          <p:cNvPr id="10" name="Text Placeholder 11">
            <a:extLst>
              <a:ext uri="{FF2B5EF4-FFF2-40B4-BE49-F238E27FC236}">
                <a16:creationId xmlns:a16="http://schemas.microsoft.com/office/drawing/2014/main" id="{B1C56639-6423-A43C-48C2-0D3471DD73AE}"/>
              </a:ext>
            </a:extLst>
          </p:cNvPr>
          <p:cNvSpPr>
            <a:spLocks noGrp="1"/>
          </p:cNvSpPr>
          <p:nvPr>
            <p:ph type="body" sz="quarter" idx="123" hasCustomPrompt="1"/>
          </p:nvPr>
        </p:nvSpPr>
        <p:spPr>
          <a:xfrm>
            <a:off x="5909337" y="2162437"/>
            <a:ext cx="4800000" cy="3840000"/>
          </a:xfrm>
          <a:prstGeom prst="rect">
            <a:avLst/>
          </a:prstGeom>
          <a:solidFill>
            <a:schemeClr val="accent1">
              <a:alpha val="10000"/>
            </a:schemeClr>
          </a:solidFill>
        </p:spPr>
        <p:txBody>
          <a:bodyPr vert="horz" lIns="90000" tIns="90000" rIns="90000" bIns="90000" anchor="t">
            <a:noAutofit/>
          </a:bodyPr>
          <a:lstStyle>
            <a:lvl1pPr marL="0" indent="0" algn="l">
              <a:lnSpc>
                <a:spcPct val="110000"/>
              </a:lnSpc>
              <a:spcBef>
                <a:spcPts val="200"/>
              </a:spcBef>
              <a:buNone/>
              <a:defRPr lang="en-SG" sz="2000" b="0" i="0" smtClean="0">
                <a:effectLst/>
                <a:latin typeface="Open Sans" panose="020B0606030504020204" pitchFamily="34" charset="0"/>
                <a:ea typeface="Open Sans" panose="020B0606030504020204" pitchFamily="34" charset="0"/>
                <a:cs typeface="Open Sans" panose="020B0606030504020204" pitchFamily="34" charset="0"/>
              </a:defRPr>
            </a:lvl1pPr>
          </a:lstStyle>
          <a:p>
            <a:r>
              <a:rPr lang="en-SG" b="0" i="0">
                <a:solidFill>
                  <a:srgbClr val="000000"/>
                </a:solidFill>
                <a:effectLst/>
                <a:latin typeface="Open Sans" panose="020B0606030504020204" pitchFamily="34" charset="0"/>
              </a:rPr>
              <a:t>Paragraph: Open Sans, regular 20pt, left align, maximum 60 words</a:t>
            </a:r>
            <a:endParaRPr lang="en-SG"/>
          </a:p>
        </p:txBody>
      </p:sp>
      <p:sp>
        <p:nvSpPr>
          <p:cNvPr id="11" name="Picture Placeholder 5">
            <a:extLst>
              <a:ext uri="{FF2B5EF4-FFF2-40B4-BE49-F238E27FC236}">
                <a16:creationId xmlns:a16="http://schemas.microsoft.com/office/drawing/2014/main" id="{552D0AD0-4B15-FFFA-D2F9-7764F5E6DC53}"/>
              </a:ext>
            </a:extLst>
          </p:cNvPr>
          <p:cNvSpPr>
            <a:spLocks noGrp="1"/>
          </p:cNvSpPr>
          <p:nvPr>
            <p:ph type="pic" sz="quarter" idx="17" hasCustomPrompt="1"/>
          </p:nvPr>
        </p:nvSpPr>
        <p:spPr>
          <a:xfrm>
            <a:off x="629337" y="1195223"/>
            <a:ext cx="960000" cy="960000"/>
          </a:xfrm>
          <a:prstGeom prst="rect">
            <a:avLst/>
          </a:prstGeom>
          <a:solidFill>
            <a:schemeClr val="accent1"/>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Icon:</a:t>
            </a:r>
            <a:br>
              <a:rPr lang="en-US"/>
            </a:br>
            <a:r>
              <a:rPr lang="en-US"/>
              <a:t>Maximum</a:t>
            </a:r>
            <a:br>
              <a:rPr lang="en-US"/>
            </a:br>
            <a:r>
              <a:rPr lang="en-US"/>
              <a:t>2 x 2cm</a:t>
            </a:r>
          </a:p>
        </p:txBody>
      </p:sp>
      <p:sp>
        <p:nvSpPr>
          <p:cNvPr id="17" name="Text Placeholder 11">
            <a:extLst>
              <a:ext uri="{FF2B5EF4-FFF2-40B4-BE49-F238E27FC236}">
                <a16:creationId xmlns:a16="http://schemas.microsoft.com/office/drawing/2014/main" id="{EC7C882A-8995-C043-094E-952BB6EF2064}"/>
              </a:ext>
            </a:extLst>
          </p:cNvPr>
          <p:cNvSpPr>
            <a:spLocks noGrp="1"/>
          </p:cNvSpPr>
          <p:nvPr>
            <p:ph type="body" sz="quarter" idx="121" hasCustomPrompt="1"/>
          </p:nvPr>
        </p:nvSpPr>
        <p:spPr>
          <a:xfrm>
            <a:off x="1589337" y="1195223"/>
            <a:ext cx="3840000" cy="960000"/>
          </a:xfrm>
          <a:prstGeom prst="rect">
            <a:avLst/>
          </a:prstGeom>
          <a:solidFill>
            <a:schemeClr val="accent1"/>
          </a:solidFill>
        </p:spPr>
        <p:txBody>
          <a:bodyPr vert="horz" lIns="90000" tIns="90000" rIns="90000" bIns="90000" anchor="t">
            <a:noAutofit/>
          </a:bodyPr>
          <a:lstStyle>
            <a:lvl1pPr marL="0" indent="0" algn="l">
              <a:lnSpc>
                <a:spcPct val="100000"/>
              </a:lnSpc>
              <a:spcBef>
                <a:spcPts val="200"/>
              </a:spcBef>
              <a:buNone/>
              <a:defRPr sz="2133"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Subject</a:t>
            </a:r>
          </a:p>
        </p:txBody>
      </p:sp>
      <p:sp>
        <p:nvSpPr>
          <p:cNvPr id="18" name="Picture Placeholder 5">
            <a:extLst>
              <a:ext uri="{FF2B5EF4-FFF2-40B4-BE49-F238E27FC236}">
                <a16:creationId xmlns:a16="http://schemas.microsoft.com/office/drawing/2014/main" id="{419DE6B0-023F-416B-E835-0BE83B895F77}"/>
              </a:ext>
            </a:extLst>
          </p:cNvPr>
          <p:cNvSpPr>
            <a:spLocks noGrp="1"/>
          </p:cNvSpPr>
          <p:nvPr>
            <p:ph type="pic" sz="quarter" idx="125" hasCustomPrompt="1"/>
          </p:nvPr>
        </p:nvSpPr>
        <p:spPr>
          <a:xfrm>
            <a:off x="5909337" y="1195223"/>
            <a:ext cx="960000" cy="960000"/>
          </a:xfrm>
          <a:prstGeom prst="rect">
            <a:avLst/>
          </a:prstGeom>
          <a:solidFill>
            <a:schemeClr val="accent1"/>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Icon:</a:t>
            </a:r>
            <a:br>
              <a:rPr lang="en-US"/>
            </a:br>
            <a:r>
              <a:rPr lang="en-US"/>
              <a:t>Maximum</a:t>
            </a:r>
            <a:br>
              <a:rPr lang="en-US"/>
            </a:br>
            <a:r>
              <a:rPr lang="en-US"/>
              <a:t>2 x 2cm</a:t>
            </a:r>
          </a:p>
        </p:txBody>
      </p:sp>
      <p:sp>
        <p:nvSpPr>
          <p:cNvPr id="19" name="Text Placeholder 11">
            <a:extLst>
              <a:ext uri="{FF2B5EF4-FFF2-40B4-BE49-F238E27FC236}">
                <a16:creationId xmlns:a16="http://schemas.microsoft.com/office/drawing/2014/main" id="{0E985A43-6E14-88F8-CCD3-CAA6722C5F43}"/>
              </a:ext>
            </a:extLst>
          </p:cNvPr>
          <p:cNvSpPr>
            <a:spLocks noGrp="1"/>
          </p:cNvSpPr>
          <p:nvPr>
            <p:ph type="body" sz="quarter" idx="126" hasCustomPrompt="1"/>
          </p:nvPr>
        </p:nvSpPr>
        <p:spPr>
          <a:xfrm>
            <a:off x="6869337" y="1195223"/>
            <a:ext cx="3840000" cy="960000"/>
          </a:xfrm>
          <a:prstGeom prst="rect">
            <a:avLst/>
          </a:prstGeom>
          <a:solidFill>
            <a:schemeClr val="accent1"/>
          </a:solidFill>
        </p:spPr>
        <p:txBody>
          <a:bodyPr vert="horz" lIns="90000" tIns="90000" rIns="90000" bIns="90000" anchor="t">
            <a:noAutofit/>
          </a:bodyPr>
          <a:lstStyle>
            <a:lvl1pPr marL="0" indent="0" algn="l">
              <a:lnSpc>
                <a:spcPct val="100000"/>
              </a:lnSpc>
              <a:spcBef>
                <a:spcPts val="200"/>
              </a:spcBef>
              <a:buNone/>
              <a:defRPr sz="2133"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Subject</a:t>
            </a:r>
          </a:p>
        </p:txBody>
      </p:sp>
      <p:sp>
        <p:nvSpPr>
          <p:cNvPr id="6" name="Slide Number Placeholder 8">
            <a:extLst>
              <a:ext uri="{FF2B5EF4-FFF2-40B4-BE49-F238E27FC236}">
                <a16:creationId xmlns:a16="http://schemas.microsoft.com/office/drawing/2014/main" id="{E162FC79-3071-CD54-1CAE-6FA2A2798F01}"/>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 Placeholder 11">
            <a:extLst>
              <a:ext uri="{FF2B5EF4-FFF2-40B4-BE49-F238E27FC236}">
                <a16:creationId xmlns:a16="http://schemas.microsoft.com/office/drawing/2014/main" id="{C1563EFD-D6B2-D12F-F628-69ABC7DE3F67}"/>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15" name="Text Placeholder 11">
            <a:extLst>
              <a:ext uri="{FF2B5EF4-FFF2-40B4-BE49-F238E27FC236}">
                <a16:creationId xmlns:a16="http://schemas.microsoft.com/office/drawing/2014/main" id="{D30481E4-0234-B84F-21AF-614A7FC098A6}"/>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pic>
        <p:nvPicPr>
          <p:cNvPr id="20" name="Picture 19">
            <a:extLst>
              <a:ext uri="{FF2B5EF4-FFF2-40B4-BE49-F238E27FC236}">
                <a16:creationId xmlns:a16="http://schemas.microsoft.com/office/drawing/2014/main" id="{D7D87A30-0A08-76CE-FC91-E4BD5D10E70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Tree>
    <p:extLst>
      <p:ext uri="{BB962C8B-B14F-4D97-AF65-F5344CB8AC3E}">
        <p14:creationId xmlns:p14="http://schemas.microsoft.com/office/powerpoint/2010/main" val="38908199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Columns (Icons)">
    <p:bg>
      <p:bgPr>
        <a:solidFill>
          <a:schemeClr val="bg1"/>
        </a:solidFill>
        <a:effectLst/>
      </p:bgPr>
    </p:bg>
    <p:spTree>
      <p:nvGrpSpPr>
        <p:cNvPr id="1" name=""/>
        <p:cNvGrpSpPr/>
        <p:nvPr/>
      </p:nvGrpSpPr>
      <p:grpSpPr>
        <a:xfrm>
          <a:off x="0" y="0"/>
          <a:ext cx="0" cy="0"/>
          <a:chOff x="0" y="0"/>
          <a:chExt cx="0" cy="0"/>
        </a:xfrm>
      </p:grpSpPr>
      <p:sp>
        <p:nvSpPr>
          <p:cNvPr id="34" name="Text Placeholder 11">
            <a:extLst>
              <a:ext uri="{FF2B5EF4-FFF2-40B4-BE49-F238E27FC236}">
                <a16:creationId xmlns:a16="http://schemas.microsoft.com/office/drawing/2014/main" id="{2AE20A20-AEDD-D366-F08B-412333FA23F0}"/>
              </a:ext>
            </a:extLst>
          </p:cNvPr>
          <p:cNvSpPr>
            <a:spLocks noGrp="1"/>
          </p:cNvSpPr>
          <p:nvPr>
            <p:ph type="body" sz="quarter" idx="120" hasCustomPrompt="1"/>
          </p:nvPr>
        </p:nvSpPr>
        <p:spPr>
          <a:xfrm>
            <a:off x="629340" y="2162437"/>
            <a:ext cx="3120000" cy="3693067"/>
          </a:xfrm>
          <a:prstGeom prst="rect">
            <a:avLst/>
          </a:prstGeom>
          <a:solidFill>
            <a:schemeClr val="accent1">
              <a:alpha val="10000"/>
            </a:schemeClr>
          </a:solidFill>
        </p:spPr>
        <p:txBody>
          <a:bodyPr vert="horz" lIns="90000" tIns="90000" rIns="90000" bIns="90000" anchor="t">
            <a:noAutofit/>
          </a:bodyPr>
          <a:lstStyle>
            <a:lvl1pPr marL="0" indent="0" algn="l">
              <a:lnSpc>
                <a:spcPct val="110000"/>
              </a:lnSpc>
              <a:spcBef>
                <a:spcPts val="200"/>
              </a:spcBef>
              <a:buNone/>
              <a:defRPr lang="en-SG" sz="2000" b="0" i="0" smtClean="0">
                <a:effectLst/>
              </a:defRPr>
            </a:lvl1pPr>
          </a:lstStyle>
          <a:p>
            <a:r>
              <a:rPr lang="en-SG" b="0" i="0">
                <a:solidFill>
                  <a:srgbClr val="000000"/>
                </a:solidFill>
                <a:effectLst/>
                <a:latin typeface="Open Sans" panose="020B0606030504020204" pitchFamily="34" charset="0"/>
              </a:rPr>
              <a:t>Paragraph: Open Sans, regular 20pt, left align, maximum 35 words</a:t>
            </a:r>
          </a:p>
        </p:txBody>
      </p:sp>
      <p:sp>
        <p:nvSpPr>
          <p:cNvPr id="15" name="Text Placeholder 9">
            <a:extLst>
              <a:ext uri="{FF2B5EF4-FFF2-40B4-BE49-F238E27FC236}">
                <a16:creationId xmlns:a16="http://schemas.microsoft.com/office/drawing/2014/main" id="{3D4C44C7-4B51-CB1B-08B4-2C688F8A84AF}"/>
              </a:ext>
            </a:extLst>
          </p:cNvPr>
          <p:cNvSpPr>
            <a:spLocks noGrp="1"/>
          </p:cNvSpPr>
          <p:nvPr>
            <p:ph type="body" sz="quarter" idx="75" hasCustomPrompt="1"/>
          </p:nvPr>
        </p:nvSpPr>
        <p:spPr>
          <a:xfrm>
            <a:off x="629337" y="336000"/>
            <a:ext cx="10080000"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3 Columns (Icons): Open Sans, bold 28pt, left align</a:t>
            </a:r>
            <a:endParaRPr lang="en-US"/>
          </a:p>
        </p:txBody>
      </p:sp>
      <p:sp>
        <p:nvSpPr>
          <p:cNvPr id="30" name="Text Placeholder 11">
            <a:extLst>
              <a:ext uri="{FF2B5EF4-FFF2-40B4-BE49-F238E27FC236}">
                <a16:creationId xmlns:a16="http://schemas.microsoft.com/office/drawing/2014/main" id="{461C5E75-E641-E5E6-6495-F8138361CC33}"/>
              </a:ext>
            </a:extLst>
          </p:cNvPr>
          <p:cNvSpPr>
            <a:spLocks noGrp="1"/>
          </p:cNvSpPr>
          <p:nvPr>
            <p:ph type="body" sz="quarter" idx="126" hasCustomPrompt="1"/>
          </p:nvPr>
        </p:nvSpPr>
        <p:spPr>
          <a:xfrm>
            <a:off x="4107557" y="2162437"/>
            <a:ext cx="3120000" cy="3693067"/>
          </a:xfrm>
          <a:prstGeom prst="rect">
            <a:avLst/>
          </a:prstGeom>
          <a:solidFill>
            <a:schemeClr val="accent1">
              <a:alpha val="10000"/>
            </a:schemeClr>
          </a:solidFill>
        </p:spPr>
        <p:txBody>
          <a:bodyPr vert="horz" lIns="90000" tIns="90000" rIns="90000" bIns="90000" anchor="t">
            <a:noAutofit/>
          </a:bodyPr>
          <a:lstStyle>
            <a:lvl1pPr marL="0" indent="0" algn="l">
              <a:lnSpc>
                <a:spcPct val="110000"/>
              </a:lnSpc>
              <a:spcBef>
                <a:spcPts val="200"/>
              </a:spcBef>
              <a:buNone/>
              <a:defRPr lang="en-SG" sz="2000" b="0" i="0" smtClean="0">
                <a:effectLst/>
              </a:defRPr>
            </a:lvl1pPr>
          </a:lstStyle>
          <a:p>
            <a:r>
              <a:rPr lang="en-SG" b="0" i="0">
                <a:solidFill>
                  <a:srgbClr val="000000"/>
                </a:solidFill>
                <a:effectLst/>
                <a:latin typeface="Open Sans" panose="020B0606030504020204" pitchFamily="34" charset="0"/>
              </a:rPr>
              <a:t>Paragraph: Open Sans, regular 20pt, left align, maximum 35 words</a:t>
            </a:r>
          </a:p>
        </p:txBody>
      </p:sp>
      <p:sp>
        <p:nvSpPr>
          <p:cNvPr id="33" name="Text Placeholder 11">
            <a:extLst>
              <a:ext uri="{FF2B5EF4-FFF2-40B4-BE49-F238E27FC236}">
                <a16:creationId xmlns:a16="http://schemas.microsoft.com/office/drawing/2014/main" id="{BB0260EB-DDB8-7E1C-276F-53EB50290061}"/>
              </a:ext>
            </a:extLst>
          </p:cNvPr>
          <p:cNvSpPr>
            <a:spLocks noGrp="1"/>
          </p:cNvSpPr>
          <p:nvPr>
            <p:ph type="body" sz="quarter" idx="129" hasCustomPrompt="1"/>
          </p:nvPr>
        </p:nvSpPr>
        <p:spPr>
          <a:xfrm>
            <a:off x="7589337" y="2162437"/>
            <a:ext cx="3120000" cy="3693067"/>
          </a:xfrm>
          <a:prstGeom prst="rect">
            <a:avLst/>
          </a:prstGeom>
          <a:solidFill>
            <a:schemeClr val="accent1">
              <a:alpha val="10000"/>
            </a:schemeClr>
          </a:solidFill>
        </p:spPr>
        <p:txBody>
          <a:bodyPr vert="horz" lIns="90000" tIns="90000" rIns="90000" bIns="90000" anchor="t">
            <a:noAutofit/>
          </a:bodyPr>
          <a:lstStyle>
            <a:lvl1pPr marL="0" indent="0" algn="l">
              <a:lnSpc>
                <a:spcPct val="110000"/>
              </a:lnSpc>
              <a:spcBef>
                <a:spcPts val="200"/>
              </a:spcBef>
              <a:buNone/>
              <a:defRPr lang="en-SG" sz="2000" b="0" i="0" smtClean="0">
                <a:effectLst/>
              </a:defRPr>
            </a:lvl1pPr>
          </a:lstStyle>
          <a:p>
            <a:r>
              <a:rPr lang="en-SG" b="0" i="0">
                <a:solidFill>
                  <a:srgbClr val="000000"/>
                </a:solidFill>
                <a:effectLst/>
                <a:latin typeface="Open Sans" panose="020B0606030504020204" pitchFamily="34" charset="0"/>
              </a:rPr>
              <a:t>Paragraph: Open Sans, regular 20pt, left align, maximum 35 words</a:t>
            </a:r>
          </a:p>
        </p:txBody>
      </p:sp>
      <p:sp>
        <p:nvSpPr>
          <p:cNvPr id="2" name="Text Placeholder 11">
            <a:extLst>
              <a:ext uri="{FF2B5EF4-FFF2-40B4-BE49-F238E27FC236}">
                <a16:creationId xmlns:a16="http://schemas.microsoft.com/office/drawing/2014/main" id="{2D9151B7-4E0B-5B81-E664-ACF5AEE71487}"/>
              </a:ext>
            </a:extLst>
          </p:cNvPr>
          <p:cNvSpPr>
            <a:spLocks noGrp="1"/>
          </p:cNvSpPr>
          <p:nvPr>
            <p:ph type="body" sz="quarter" idx="121" hasCustomPrompt="1"/>
          </p:nvPr>
        </p:nvSpPr>
        <p:spPr>
          <a:xfrm>
            <a:off x="1589337" y="1202437"/>
            <a:ext cx="2160003" cy="960000"/>
          </a:xfrm>
          <a:prstGeom prst="rect">
            <a:avLst/>
          </a:prstGeom>
          <a:solidFill>
            <a:schemeClr val="accent1"/>
          </a:solidFill>
        </p:spPr>
        <p:txBody>
          <a:bodyPr vert="horz" lIns="90000" tIns="90000" rIns="90000" bIns="90000" anchor="t">
            <a:noAutofit/>
          </a:bodyPr>
          <a:lstStyle>
            <a:lvl1pPr marL="0" indent="0" algn="l">
              <a:lnSpc>
                <a:spcPct val="100000"/>
              </a:lnSpc>
              <a:spcBef>
                <a:spcPts val="200"/>
              </a:spcBef>
              <a:buNone/>
              <a:defRPr sz="2133"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Subject</a:t>
            </a:r>
          </a:p>
        </p:txBody>
      </p:sp>
      <p:sp>
        <p:nvSpPr>
          <p:cNvPr id="3" name="Picture Placeholder 5">
            <a:extLst>
              <a:ext uri="{FF2B5EF4-FFF2-40B4-BE49-F238E27FC236}">
                <a16:creationId xmlns:a16="http://schemas.microsoft.com/office/drawing/2014/main" id="{7BC6EF1E-ACFB-BB93-2B4E-3760E99D57FD}"/>
              </a:ext>
            </a:extLst>
          </p:cNvPr>
          <p:cNvSpPr>
            <a:spLocks noGrp="1"/>
          </p:cNvSpPr>
          <p:nvPr>
            <p:ph type="pic" sz="quarter" idx="17" hasCustomPrompt="1"/>
          </p:nvPr>
        </p:nvSpPr>
        <p:spPr>
          <a:xfrm>
            <a:off x="629337" y="1202437"/>
            <a:ext cx="960000" cy="960000"/>
          </a:xfrm>
          <a:prstGeom prst="rect">
            <a:avLst/>
          </a:prstGeom>
          <a:solidFill>
            <a:schemeClr val="accent1"/>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Icon:</a:t>
            </a:r>
            <a:br>
              <a:rPr lang="en-US"/>
            </a:br>
            <a:r>
              <a:rPr lang="en-US"/>
              <a:t>Maximum</a:t>
            </a:r>
            <a:br>
              <a:rPr lang="en-US"/>
            </a:br>
            <a:r>
              <a:rPr lang="en-US"/>
              <a:t>2 x 2cm</a:t>
            </a:r>
          </a:p>
        </p:txBody>
      </p:sp>
      <p:sp>
        <p:nvSpPr>
          <p:cNvPr id="4" name="Text Placeholder 11">
            <a:extLst>
              <a:ext uri="{FF2B5EF4-FFF2-40B4-BE49-F238E27FC236}">
                <a16:creationId xmlns:a16="http://schemas.microsoft.com/office/drawing/2014/main" id="{36B3C3EA-5F3B-3EBB-5AC2-C55B8C84742C}"/>
              </a:ext>
            </a:extLst>
          </p:cNvPr>
          <p:cNvSpPr>
            <a:spLocks noGrp="1"/>
          </p:cNvSpPr>
          <p:nvPr>
            <p:ph type="body" sz="quarter" idx="127" hasCustomPrompt="1"/>
          </p:nvPr>
        </p:nvSpPr>
        <p:spPr>
          <a:xfrm>
            <a:off x="5067555" y="1202437"/>
            <a:ext cx="2160003" cy="960000"/>
          </a:xfrm>
          <a:prstGeom prst="rect">
            <a:avLst/>
          </a:prstGeom>
          <a:solidFill>
            <a:schemeClr val="accent1"/>
          </a:solidFill>
        </p:spPr>
        <p:txBody>
          <a:bodyPr vert="horz" lIns="90000" tIns="90000" rIns="90000" bIns="90000" anchor="t">
            <a:noAutofit/>
          </a:bodyPr>
          <a:lstStyle>
            <a:lvl1pPr marL="0" indent="0" algn="l">
              <a:lnSpc>
                <a:spcPct val="100000"/>
              </a:lnSpc>
              <a:spcBef>
                <a:spcPts val="200"/>
              </a:spcBef>
              <a:buNone/>
              <a:defRPr sz="2133"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Subject</a:t>
            </a:r>
          </a:p>
        </p:txBody>
      </p:sp>
      <p:sp>
        <p:nvSpPr>
          <p:cNvPr id="5" name="Picture Placeholder 5">
            <a:extLst>
              <a:ext uri="{FF2B5EF4-FFF2-40B4-BE49-F238E27FC236}">
                <a16:creationId xmlns:a16="http://schemas.microsoft.com/office/drawing/2014/main" id="{37E21ACE-F5F3-4698-F260-6D400B3B2C7B}"/>
              </a:ext>
            </a:extLst>
          </p:cNvPr>
          <p:cNvSpPr>
            <a:spLocks noGrp="1"/>
          </p:cNvSpPr>
          <p:nvPr>
            <p:ph type="pic" sz="quarter" idx="128" hasCustomPrompt="1"/>
          </p:nvPr>
        </p:nvSpPr>
        <p:spPr>
          <a:xfrm>
            <a:off x="4107555" y="1202437"/>
            <a:ext cx="960000" cy="960000"/>
          </a:xfrm>
          <a:prstGeom prst="rect">
            <a:avLst/>
          </a:prstGeom>
          <a:solidFill>
            <a:schemeClr val="accent1"/>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Icon:</a:t>
            </a:r>
            <a:br>
              <a:rPr lang="en-US"/>
            </a:br>
            <a:r>
              <a:rPr lang="en-US"/>
              <a:t>Maximum</a:t>
            </a:r>
            <a:br>
              <a:rPr lang="en-US"/>
            </a:br>
            <a:r>
              <a:rPr lang="en-US"/>
              <a:t>2 x 2cm</a:t>
            </a:r>
          </a:p>
        </p:txBody>
      </p:sp>
      <p:sp>
        <p:nvSpPr>
          <p:cNvPr id="6" name="Text Placeholder 11">
            <a:extLst>
              <a:ext uri="{FF2B5EF4-FFF2-40B4-BE49-F238E27FC236}">
                <a16:creationId xmlns:a16="http://schemas.microsoft.com/office/drawing/2014/main" id="{156E4CDD-61E4-5BF4-7617-D77EF632755B}"/>
              </a:ext>
            </a:extLst>
          </p:cNvPr>
          <p:cNvSpPr>
            <a:spLocks noGrp="1"/>
          </p:cNvSpPr>
          <p:nvPr>
            <p:ph type="body" sz="quarter" idx="130" hasCustomPrompt="1"/>
          </p:nvPr>
        </p:nvSpPr>
        <p:spPr>
          <a:xfrm>
            <a:off x="8549335" y="1202437"/>
            <a:ext cx="2160003" cy="960000"/>
          </a:xfrm>
          <a:prstGeom prst="rect">
            <a:avLst/>
          </a:prstGeom>
          <a:solidFill>
            <a:schemeClr val="accent1"/>
          </a:solidFill>
        </p:spPr>
        <p:txBody>
          <a:bodyPr vert="horz" lIns="90000" tIns="90000" rIns="90000" bIns="90000" anchor="t">
            <a:noAutofit/>
          </a:bodyPr>
          <a:lstStyle>
            <a:lvl1pPr marL="0" indent="0" algn="l">
              <a:lnSpc>
                <a:spcPct val="100000"/>
              </a:lnSpc>
              <a:spcBef>
                <a:spcPts val="200"/>
              </a:spcBef>
              <a:buNone/>
              <a:defRPr sz="2133" b="1" i="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Subject</a:t>
            </a:r>
          </a:p>
        </p:txBody>
      </p:sp>
      <p:sp>
        <p:nvSpPr>
          <p:cNvPr id="7" name="Picture Placeholder 5">
            <a:extLst>
              <a:ext uri="{FF2B5EF4-FFF2-40B4-BE49-F238E27FC236}">
                <a16:creationId xmlns:a16="http://schemas.microsoft.com/office/drawing/2014/main" id="{06D7D2E5-E6F6-DCD7-468D-7D6811D63027}"/>
              </a:ext>
            </a:extLst>
          </p:cNvPr>
          <p:cNvSpPr>
            <a:spLocks noGrp="1"/>
          </p:cNvSpPr>
          <p:nvPr>
            <p:ph type="pic" sz="quarter" idx="131" hasCustomPrompt="1"/>
          </p:nvPr>
        </p:nvSpPr>
        <p:spPr>
          <a:xfrm>
            <a:off x="7589335" y="1202437"/>
            <a:ext cx="960000" cy="960000"/>
          </a:xfrm>
          <a:prstGeom prst="rect">
            <a:avLst/>
          </a:prstGeom>
          <a:solidFill>
            <a:schemeClr val="accent1"/>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Icon:</a:t>
            </a:r>
            <a:br>
              <a:rPr lang="en-US"/>
            </a:br>
            <a:r>
              <a:rPr lang="en-US"/>
              <a:t>Maximum</a:t>
            </a:r>
            <a:br>
              <a:rPr lang="en-US"/>
            </a:br>
            <a:r>
              <a:rPr lang="en-US"/>
              <a:t>2 x 2cm</a:t>
            </a:r>
          </a:p>
        </p:txBody>
      </p:sp>
      <p:sp>
        <p:nvSpPr>
          <p:cNvPr id="17" name="Slide Number Placeholder 8">
            <a:extLst>
              <a:ext uri="{FF2B5EF4-FFF2-40B4-BE49-F238E27FC236}">
                <a16:creationId xmlns:a16="http://schemas.microsoft.com/office/drawing/2014/main" id="{E537EB6A-8148-4557-6103-F310825E7D51}"/>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 name="Text Placeholder 11">
            <a:extLst>
              <a:ext uri="{FF2B5EF4-FFF2-40B4-BE49-F238E27FC236}">
                <a16:creationId xmlns:a16="http://schemas.microsoft.com/office/drawing/2014/main" id="{C4D1DC4D-B905-6845-6531-25C52182609B}"/>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19" name="Text Placeholder 11">
            <a:extLst>
              <a:ext uri="{FF2B5EF4-FFF2-40B4-BE49-F238E27FC236}">
                <a16:creationId xmlns:a16="http://schemas.microsoft.com/office/drawing/2014/main" id="{37ECD18A-52A9-BE7F-E7CD-3C5BE94788F7}"/>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pic>
        <p:nvPicPr>
          <p:cNvPr id="20" name="Picture 19">
            <a:extLst>
              <a:ext uri="{FF2B5EF4-FFF2-40B4-BE49-F238E27FC236}">
                <a16:creationId xmlns:a16="http://schemas.microsoft.com/office/drawing/2014/main" id="{2A282E73-CB2A-ED64-570B-4B325EDFBFC7}"/>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Tree>
    <p:extLst>
      <p:ext uri="{BB962C8B-B14F-4D97-AF65-F5344CB8AC3E}">
        <p14:creationId xmlns:p14="http://schemas.microsoft.com/office/powerpoint/2010/main" val="364779537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rofile – Individual">
    <p:bg>
      <p:bgPr>
        <a:solidFill>
          <a:schemeClr val="bg1"/>
        </a:solidFill>
        <a:effectLst/>
      </p:bgPr>
    </p:bg>
    <p:spTree>
      <p:nvGrpSpPr>
        <p:cNvPr id="1" name=""/>
        <p:cNvGrpSpPr/>
        <p:nvPr/>
      </p:nvGrpSpPr>
      <p:grpSpPr>
        <a:xfrm>
          <a:off x="0" y="0"/>
          <a:ext cx="0" cy="0"/>
          <a:chOff x="0" y="0"/>
          <a:chExt cx="0" cy="0"/>
        </a:xfrm>
      </p:grpSpPr>
      <p:sp>
        <p:nvSpPr>
          <p:cNvPr id="6" name="Text Placeholder 11">
            <a:extLst>
              <a:ext uri="{FF2B5EF4-FFF2-40B4-BE49-F238E27FC236}">
                <a16:creationId xmlns:a16="http://schemas.microsoft.com/office/drawing/2014/main" id="{A142F895-9D58-061F-B5BC-A082B857BAAB}"/>
              </a:ext>
            </a:extLst>
          </p:cNvPr>
          <p:cNvSpPr>
            <a:spLocks noGrp="1"/>
          </p:cNvSpPr>
          <p:nvPr>
            <p:ph type="body" sz="quarter" idx="15" hasCustomPrompt="1"/>
          </p:nvPr>
        </p:nvSpPr>
        <p:spPr>
          <a:xfrm>
            <a:off x="2909341" y="2730061"/>
            <a:ext cx="7800000" cy="3360000"/>
          </a:xfrm>
          <a:prstGeom prst="rect">
            <a:avLst/>
          </a:prstGeom>
        </p:spPr>
        <p:txBody>
          <a:bodyPr vert="horz" lIns="0" tIns="0" rIns="0" anchor="t">
            <a:noAutofit/>
          </a:bodyPr>
          <a:lstStyle>
            <a:lvl1pPr marL="0" indent="0" algn="l">
              <a:lnSpc>
                <a:spcPct val="100000"/>
              </a:lnSpc>
              <a:spcBef>
                <a:spcPts val="200"/>
              </a:spcBef>
              <a:buNone/>
              <a:defRPr lang="en-SG" sz="1600" b="0" i="0" smtClean="0">
                <a:effectLst/>
              </a:defRPr>
            </a:lvl1pPr>
          </a:lstStyle>
          <a:p>
            <a:r>
              <a:rPr lang="en-SG" b="0" i="0">
                <a:solidFill>
                  <a:srgbClr val="000000"/>
                </a:solidFill>
                <a:effectLst/>
                <a:latin typeface="Open Sans" panose="020B0606030504020204" pitchFamily="34" charset="0"/>
              </a:rPr>
              <a:t>Paragraph: Open Sans, regular 16pt, left align, maximum 170 words</a:t>
            </a:r>
            <a:endParaRPr lang="en-SG"/>
          </a:p>
        </p:txBody>
      </p:sp>
      <p:sp>
        <p:nvSpPr>
          <p:cNvPr id="7" name="Picture Placeholder 4">
            <a:extLst>
              <a:ext uri="{FF2B5EF4-FFF2-40B4-BE49-F238E27FC236}">
                <a16:creationId xmlns:a16="http://schemas.microsoft.com/office/drawing/2014/main" id="{93960BCF-5E6A-D435-FA4C-5C3928A586B9}"/>
              </a:ext>
            </a:extLst>
          </p:cNvPr>
          <p:cNvSpPr>
            <a:spLocks noGrp="1"/>
          </p:cNvSpPr>
          <p:nvPr>
            <p:ph type="pic" sz="quarter" idx="64" hasCustomPrompt="1"/>
          </p:nvPr>
        </p:nvSpPr>
        <p:spPr>
          <a:xfrm>
            <a:off x="629340" y="1202343"/>
            <a:ext cx="1920000" cy="1920000"/>
          </a:xfrm>
          <a:prstGeom prst="ellipse">
            <a:avLst/>
          </a:prstGeom>
          <a:solidFill>
            <a:schemeClr val="accent2">
              <a:alpha val="10000"/>
            </a:schemeClr>
          </a:solidFill>
        </p:spPr>
        <p:txBody>
          <a:bodyPr>
            <a:normAutofit/>
          </a:bodyPr>
          <a:lstStyle>
            <a:lvl1pPr marL="0" marR="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sz="1067">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Profile</a:t>
            </a:r>
            <a:r>
              <a:rPr lang="x-none"/>
              <a:t>:</a:t>
            </a:r>
            <a:r>
              <a:rPr lang="en-US"/>
              <a:t> Maximum</a:t>
            </a:r>
            <a:br>
              <a:rPr lang="en-US"/>
            </a:br>
            <a:r>
              <a:rPr lang="en-US"/>
              <a:t>H4 x W4cm</a:t>
            </a:r>
          </a:p>
        </p:txBody>
      </p:sp>
      <p:sp>
        <p:nvSpPr>
          <p:cNvPr id="8" name="Text Placeholder 11">
            <a:extLst>
              <a:ext uri="{FF2B5EF4-FFF2-40B4-BE49-F238E27FC236}">
                <a16:creationId xmlns:a16="http://schemas.microsoft.com/office/drawing/2014/main" id="{CAB7E877-5062-2CCF-9C22-87E397EE74D0}"/>
              </a:ext>
            </a:extLst>
          </p:cNvPr>
          <p:cNvSpPr>
            <a:spLocks noGrp="1"/>
          </p:cNvSpPr>
          <p:nvPr>
            <p:ph type="body" sz="quarter" idx="70" hasCustomPrompt="1"/>
          </p:nvPr>
        </p:nvSpPr>
        <p:spPr>
          <a:xfrm>
            <a:off x="2909340" y="1452401"/>
            <a:ext cx="7800003"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Designation, Department</a:t>
            </a:r>
            <a:br>
              <a:rPr lang="en-SG"/>
            </a:br>
            <a:endParaRPr lang="en-SG"/>
          </a:p>
        </p:txBody>
      </p:sp>
      <p:sp>
        <p:nvSpPr>
          <p:cNvPr id="9" name="Text Placeholder 11">
            <a:extLst>
              <a:ext uri="{FF2B5EF4-FFF2-40B4-BE49-F238E27FC236}">
                <a16:creationId xmlns:a16="http://schemas.microsoft.com/office/drawing/2014/main" id="{90C6019C-AA6E-0787-8AAF-0D9E37A20B38}"/>
              </a:ext>
            </a:extLst>
          </p:cNvPr>
          <p:cNvSpPr>
            <a:spLocks noGrp="1"/>
          </p:cNvSpPr>
          <p:nvPr>
            <p:ph type="body" sz="quarter" idx="71" hasCustomPrompt="1"/>
          </p:nvPr>
        </p:nvSpPr>
        <p:spPr>
          <a:xfrm>
            <a:off x="2909340" y="1202343"/>
            <a:ext cx="7800003" cy="240000"/>
          </a:xfrm>
          <a:prstGeom prst="rect">
            <a:avLst/>
          </a:prstGeom>
        </p:spPr>
        <p:txBody>
          <a:bodyPr vert="horz" lIns="0" tIns="0" rIns="0" anchor="t">
            <a:noAutofit/>
          </a:bodyPr>
          <a:lstStyle>
            <a:lvl1pPr marL="0" indent="0" algn="l">
              <a:lnSpc>
                <a:spcPct val="100000"/>
              </a:lnSpc>
              <a:spcBef>
                <a:spcPts val="200"/>
              </a:spcBef>
              <a:buNone/>
              <a:defRPr sz="16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Name</a:t>
            </a:r>
          </a:p>
        </p:txBody>
      </p:sp>
      <p:sp>
        <p:nvSpPr>
          <p:cNvPr id="10" name="Text Placeholder 11">
            <a:extLst>
              <a:ext uri="{FF2B5EF4-FFF2-40B4-BE49-F238E27FC236}">
                <a16:creationId xmlns:a16="http://schemas.microsoft.com/office/drawing/2014/main" id="{D3D74B08-11AC-2B0C-6F2C-7A8F656ED1C5}"/>
              </a:ext>
            </a:extLst>
          </p:cNvPr>
          <p:cNvSpPr>
            <a:spLocks noGrp="1"/>
          </p:cNvSpPr>
          <p:nvPr>
            <p:ph type="body" sz="quarter" idx="72" hasCustomPrompt="1"/>
          </p:nvPr>
        </p:nvSpPr>
        <p:spPr>
          <a:xfrm>
            <a:off x="2909340" y="1708507"/>
            <a:ext cx="7800003"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Research Institute</a:t>
            </a:r>
          </a:p>
        </p:txBody>
      </p:sp>
      <p:sp>
        <p:nvSpPr>
          <p:cNvPr id="11" name="Text Placeholder 11">
            <a:extLst>
              <a:ext uri="{FF2B5EF4-FFF2-40B4-BE49-F238E27FC236}">
                <a16:creationId xmlns:a16="http://schemas.microsoft.com/office/drawing/2014/main" id="{93D0451F-E24B-5A89-E9A7-11C468CB976F}"/>
              </a:ext>
            </a:extLst>
          </p:cNvPr>
          <p:cNvSpPr>
            <a:spLocks noGrp="1"/>
          </p:cNvSpPr>
          <p:nvPr>
            <p:ph type="body" sz="quarter" idx="73" hasCustomPrompt="1"/>
          </p:nvPr>
        </p:nvSpPr>
        <p:spPr>
          <a:xfrm>
            <a:off x="2909340" y="1963285"/>
            <a:ext cx="7800003"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Tel</a:t>
            </a:r>
          </a:p>
        </p:txBody>
      </p:sp>
      <p:sp>
        <p:nvSpPr>
          <p:cNvPr id="12" name="Text Placeholder 11">
            <a:extLst>
              <a:ext uri="{FF2B5EF4-FFF2-40B4-BE49-F238E27FC236}">
                <a16:creationId xmlns:a16="http://schemas.microsoft.com/office/drawing/2014/main" id="{02ECFBF7-8665-10FD-5D68-D82A176753F7}"/>
              </a:ext>
            </a:extLst>
          </p:cNvPr>
          <p:cNvSpPr>
            <a:spLocks noGrp="1"/>
          </p:cNvSpPr>
          <p:nvPr>
            <p:ph type="body" sz="quarter" idx="74" hasCustomPrompt="1"/>
          </p:nvPr>
        </p:nvSpPr>
        <p:spPr>
          <a:xfrm>
            <a:off x="2909340" y="2221203"/>
            <a:ext cx="7800003"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Email</a:t>
            </a:r>
          </a:p>
        </p:txBody>
      </p:sp>
      <p:sp>
        <p:nvSpPr>
          <p:cNvPr id="13" name="Text Placeholder 9">
            <a:extLst>
              <a:ext uri="{FF2B5EF4-FFF2-40B4-BE49-F238E27FC236}">
                <a16:creationId xmlns:a16="http://schemas.microsoft.com/office/drawing/2014/main" id="{137EA4AA-2AE2-6F3C-266E-5A3E2BE18170}"/>
              </a:ext>
            </a:extLst>
          </p:cNvPr>
          <p:cNvSpPr>
            <a:spLocks noGrp="1"/>
          </p:cNvSpPr>
          <p:nvPr>
            <p:ph type="body" sz="quarter" idx="75" hasCustomPrompt="1"/>
          </p:nvPr>
        </p:nvSpPr>
        <p:spPr>
          <a:xfrm>
            <a:off x="629337" y="336000"/>
            <a:ext cx="10080000"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Profile – Individual: Open Sans, bold 28pt, left align</a:t>
            </a:r>
            <a:endParaRPr lang="en-US"/>
          </a:p>
        </p:txBody>
      </p:sp>
      <p:sp>
        <p:nvSpPr>
          <p:cNvPr id="18" name="Slide Number Placeholder 8">
            <a:extLst>
              <a:ext uri="{FF2B5EF4-FFF2-40B4-BE49-F238E27FC236}">
                <a16:creationId xmlns:a16="http://schemas.microsoft.com/office/drawing/2014/main" id="{D9A7ED67-9B9C-6C31-7E98-9C064BAF99A9}"/>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Placeholder 11">
            <a:extLst>
              <a:ext uri="{FF2B5EF4-FFF2-40B4-BE49-F238E27FC236}">
                <a16:creationId xmlns:a16="http://schemas.microsoft.com/office/drawing/2014/main" id="{FE9C4B4F-F134-9212-C10F-09A7C1C3D747}"/>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20" name="Text Placeholder 11">
            <a:extLst>
              <a:ext uri="{FF2B5EF4-FFF2-40B4-BE49-F238E27FC236}">
                <a16:creationId xmlns:a16="http://schemas.microsoft.com/office/drawing/2014/main" id="{E8CBFF90-3090-5CFC-D401-A11A44B6FFAF}"/>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pic>
        <p:nvPicPr>
          <p:cNvPr id="21" name="Picture 20">
            <a:extLst>
              <a:ext uri="{FF2B5EF4-FFF2-40B4-BE49-F238E27FC236}">
                <a16:creationId xmlns:a16="http://schemas.microsoft.com/office/drawing/2014/main" id="{F36CCD69-6856-28DA-4ED2-1ABD1D202F6E}"/>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Tree>
    <p:extLst>
      <p:ext uri="{BB962C8B-B14F-4D97-AF65-F5344CB8AC3E}">
        <p14:creationId xmlns:p14="http://schemas.microsoft.com/office/powerpoint/2010/main" val="154560697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ofile – Team">
    <p:bg>
      <p:bgPr>
        <a:solidFill>
          <a:schemeClr val="bg1"/>
        </a:solidFill>
        <a:effectLst/>
      </p:bgPr>
    </p:bg>
    <p:spTree>
      <p:nvGrpSpPr>
        <p:cNvPr id="1" name=""/>
        <p:cNvGrpSpPr/>
        <p:nvPr/>
      </p:nvGrpSpPr>
      <p:grpSpPr>
        <a:xfrm>
          <a:off x="0" y="0"/>
          <a:ext cx="0" cy="0"/>
          <a:chOff x="0" y="0"/>
          <a:chExt cx="0" cy="0"/>
        </a:xfrm>
      </p:grpSpPr>
      <p:sp>
        <p:nvSpPr>
          <p:cNvPr id="38" name="Text Placeholder 9">
            <a:extLst>
              <a:ext uri="{FF2B5EF4-FFF2-40B4-BE49-F238E27FC236}">
                <a16:creationId xmlns:a16="http://schemas.microsoft.com/office/drawing/2014/main" id="{B9F09530-CD3C-7427-4C9A-E40FF7439958}"/>
              </a:ext>
            </a:extLst>
          </p:cNvPr>
          <p:cNvSpPr>
            <a:spLocks noGrp="1"/>
          </p:cNvSpPr>
          <p:nvPr>
            <p:ph type="body" sz="quarter" idx="75" hasCustomPrompt="1"/>
          </p:nvPr>
        </p:nvSpPr>
        <p:spPr>
          <a:xfrm>
            <a:off x="629337" y="336000"/>
            <a:ext cx="10080000"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Profile – Team: Open Sans, bold 28pt, left align</a:t>
            </a:r>
            <a:endParaRPr lang="en-US"/>
          </a:p>
        </p:txBody>
      </p:sp>
      <p:sp>
        <p:nvSpPr>
          <p:cNvPr id="2" name="Picture Placeholder 5">
            <a:extLst>
              <a:ext uri="{FF2B5EF4-FFF2-40B4-BE49-F238E27FC236}">
                <a16:creationId xmlns:a16="http://schemas.microsoft.com/office/drawing/2014/main" id="{1DB2961F-1E47-02C0-16C2-0A16BD6A8E38}"/>
              </a:ext>
            </a:extLst>
          </p:cNvPr>
          <p:cNvSpPr>
            <a:spLocks noGrp="1"/>
          </p:cNvSpPr>
          <p:nvPr>
            <p:ph type="pic" sz="quarter" idx="17" hasCustomPrompt="1"/>
          </p:nvPr>
        </p:nvSpPr>
        <p:spPr>
          <a:xfrm>
            <a:off x="629343" y="1202437"/>
            <a:ext cx="960000" cy="960000"/>
          </a:xfrm>
          <a:prstGeom prst="rect">
            <a:avLst/>
          </a:prstGeom>
          <a:solidFill>
            <a:schemeClr val="accent2">
              <a:alpha val="10000"/>
            </a:schemeClr>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Profile</a:t>
            </a:r>
            <a:r>
              <a:rPr lang="x-none"/>
              <a:t>:</a:t>
            </a:r>
            <a:br>
              <a:rPr lang="en-US"/>
            </a:br>
            <a:r>
              <a:rPr lang="en-US"/>
              <a:t>Maximum</a:t>
            </a:r>
            <a:br>
              <a:rPr lang="en-US"/>
            </a:br>
            <a:r>
              <a:rPr lang="en-US"/>
              <a:t>2 x 2cm</a:t>
            </a:r>
          </a:p>
        </p:txBody>
      </p:sp>
      <p:sp>
        <p:nvSpPr>
          <p:cNvPr id="3" name="Text Placeholder 11">
            <a:extLst>
              <a:ext uri="{FF2B5EF4-FFF2-40B4-BE49-F238E27FC236}">
                <a16:creationId xmlns:a16="http://schemas.microsoft.com/office/drawing/2014/main" id="{45187399-7F1D-DC04-2BEC-2F1C96E93FB2}"/>
              </a:ext>
            </a:extLst>
          </p:cNvPr>
          <p:cNvSpPr>
            <a:spLocks noGrp="1"/>
          </p:cNvSpPr>
          <p:nvPr>
            <p:ph type="body" sz="quarter" idx="15" hasCustomPrompt="1"/>
          </p:nvPr>
        </p:nvSpPr>
        <p:spPr>
          <a:xfrm>
            <a:off x="1829336" y="2488537"/>
            <a:ext cx="8880000" cy="768000"/>
          </a:xfrm>
          <a:prstGeom prst="rect">
            <a:avLst/>
          </a:prstGeom>
          <a:noFill/>
        </p:spPr>
        <p:txBody>
          <a:bodyPr vert="horz" lIns="0" tIns="0" rIns="0" bIns="90000" anchor="t">
            <a:noAutofit/>
          </a:bodyPr>
          <a:lstStyle>
            <a:lvl1pPr marL="0" marR="0" indent="0" algn="l" defTabSz="914377" rtl="0" eaLnBrk="1" fontAlgn="auto" latinLnBrk="0" hangingPunct="1">
              <a:lnSpc>
                <a:spcPct val="100000"/>
              </a:lnSpc>
              <a:spcBef>
                <a:spcPts val="200"/>
              </a:spcBef>
              <a:spcAft>
                <a:spcPts val="0"/>
              </a:spcAft>
              <a:buClrTx/>
              <a:buSzTx/>
              <a:buFont typeface="Arial" panose="020B0604020202020204" pitchFamily="34" charset="0"/>
              <a:buNone/>
              <a:tabLst/>
              <a:defRPr lang="en-SG" b="0" i="0">
                <a:effectLst/>
              </a:defRPr>
            </a:lvl1pPr>
          </a:lstStyle>
          <a:p>
            <a:pPr marL="0" marR="0" lvl="0" indent="0" algn="l" defTabSz="914377" rtl="0" eaLnBrk="1" fontAlgn="auto" latinLnBrk="0" hangingPunct="1">
              <a:lnSpc>
                <a:spcPct val="100000"/>
              </a:lnSpc>
              <a:spcBef>
                <a:spcPts val="200"/>
              </a:spcBef>
              <a:spcAft>
                <a:spcPts val="0"/>
              </a:spcAft>
              <a:buClrTx/>
              <a:buSzTx/>
              <a:buFont typeface="Arial" panose="020B0604020202020204" pitchFamily="34" charset="0"/>
              <a:buNone/>
              <a:tabLst/>
              <a:defRPr/>
            </a:pPr>
            <a:r>
              <a:rPr lang="en-SG" b="0" i="0">
                <a:solidFill>
                  <a:srgbClr val="000000"/>
                </a:solidFill>
                <a:effectLst/>
                <a:latin typeface="Open Sans" panose="020B0606030504020204" pitchFamily="34" charset="0"/>
              </a:rPr>
              <a:t>Short Introduction: Open Sans, regular 16pt, left align, maximum 20 words</a:t>
            </a:r>
            <a:endParaRPr lang="en-SG"/>
          </a:p>
        </p:txBody>
      </p:sp>
      <p:cxnSp>
        <p:nvCxnSpPr>
          <p:cNvPr id="4" name="Straight Connector 3">
            <a:extLst>
              <a:ext uri="{FF2B5EF4-FFF2-40B4-BE49-F238E27FC236}">
                <a16:creationId xmlns:a16="http://schemas.microsoft.com/office/drawing/2014/main" id="{7857430B-7891-33D6-83BB-3C892EE92936}"/>
              </a:ext>
            </a:extLst>
          </p:cNvPr>
          <p:cNvCxnSpPr>
            <a:cxnSpLocks/>
          </p:cNvCxnSpPr>
          <p:nvPr userDrawn="1"/>
        </p:nvCxnSpPr>
        <p:spPr>
          <a:xfrm>
            <a:off x="629342" y="3524791"/>
            <a:ext cx="10079996"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0DEA14B0-DA50-F5F6-B761-B747325A4829}"/>
              </a:ext>
            </a:extLst>
          </p:cNvPr>
          <p:cNvSpPr>
            <a:spLocks noGrp="1"/>
          </p:cNvSpPr>
          <p:nvPr>
            <p:ph type="pic" sz="quarter" idx="76" hasCustomPrompt="1"/>
          </p:nvPr>
        </p:nvSpPr>
        <p:spPr>
          <a:xfrm>
            <a:off x="1113313" y="2488537"/>
            <a:ext cx="480000" cy="480000"/>
          </a:xfrm>
          <a:prstGeom prst="rect">
            <a:avLst/>
          </a:prstGeom>
          <a:solidFill>
            <a:schemeClr val="accent2">
              <a:alpha val="10000"/>
            </a:schemeClr>
          </a:solidFill>
        </p:spPr>
        <p:txBody>
          <a:bodyPr vert="horz" lIns="0" tIns="0" rIns="0" bIns="90000">
            <a:no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QR</a:t>
            </a:r>
            <a:r>
              <a:rPr lang="x-none"/>
              <a:t>:</a:t>
            </a:r>
            <a:br>
              <a:rPr lang="en-US"/>
            </a:br>
            <a:r>
              <a:rPr lang="en-US"/>
              <a:t>1x1cm</a:t>
            </a:r>
          </a:p>
        </p:txBody>
      </p:sp>
      <p:sp>
        <p:nvSpPr>
          <p:cNvPr id="7" name="Picture Placeholder 5">
            <a:extLst>
              <a:ext uri="{FF2B5EF4-FFF2-40B4-BE49-F238E27FC236}">
                <a16:creationId xmlns:a16="http://schemas.microsoft.com/office/drawing/2014/main" id="{87397B07-EBEE-F3DA-4A56-89C7B3EF8551}"/>
              </a:ext>
            </a:extLst>
          </p:cNvPr>
          <p:cNvSpPr>
            <a:spLocks noGrp="1"/>
          </p:cNvSpPr>
          <p:nvPr>
            <p:ph type="pic" sz="quarter" idx="84" hasCustomPrompt="1"/>
          </p:nvPr>
        </p:nvSpPr>
        <p:spPr>
          <a:xfrm>
            <a:off x="629343" y="3793140"/>
            <a:ext cx="960000" cy="960000"/>
          </a:xfrm>
          <a:prstGeom prst="rect">
            <a:avLst/>
          </a:prstGeom>
          <a:solidFill>
            <a:schemeClr val="accent2">
              <a:alpha val="10000"/>
            </a:schemeClr>
          </a:solidFill>
        </p:spPr>
        <p:txBody>
          <a:bodyPr vert="horz" lIns="0" tIns="0" rIns="0" bIns="9000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Profile</a:t>
            </a:r>
            <a:r>
              <a:rPr lang="x-none"/>
              <a:t>:</a:t>
            </a:r>
            <a:br>
              <a:rPr lang="en-US"/>
            </a:br>
            <a:r>
              <a:rPr lang="en-US"/>
              <a:t>Maximum</a:t>
            </a:r>
            <a:br>
              <a:rPr lang="en-US"/>
            </a:br>
            <a:r>
              <a:rPr lang="en-US"/>
              <a:t>2 x 2cm</a:t>
            </a:r>
          </a:p>
        </p:txBody>
      </p:sp>
      <p:sp>
        <p:nvSpPr>
          <p:cNvPr id="8" name="Text Placeholder 11">
            <a:extLst>
              <a:ext uri="{FF2B5EF4-FFF2-40B4-BE49-F238E27FC236}">
                <a16:creationId xmlns:a16="http://schemas.microsoft.com/office/drawing/2014/main" id="{805A776D-F52E-DA92-1367-24978AA9A14F}"/>
              </a:ext>
            </a:extLst>
          </p:cNvPr>
          <p:cNvSpPr>
            <a:spLocks noGrp="1"/>
          </p:cNvSpPr>
          <p:nvPr>
            <p:ph type="body" sz="quarter" idx="85" hasCustomPrompt="1"/>
          </p:nvPr>
        </p:nvSpPr>
        <p:spPr>
          <a:xfrm>
            <a:off x="1829336" y="5079240"/>
            <a:ext cx="8879997" cy="768000"/>
          </a:xfrm>
          <a:prstGeom prst="rect">
            <a:avLst/>
          </a:prstGeom>
          <a:noFill/>
        </p:spPr>
        <p:txBody>
          <a:bodyPr vert="horz" lIns="0" tIns="0" rIns="0" bIns="90000" anchor="t">
            <a:noAutofit/>
          </a:bodyPr>
          <a:lstStyle>
            <a:lvl1pPr marL="0" marR="0" indent="0" algn="l" defTabSz="914377" rtl="0" eaLnBrk="1" fontAlgn="auto" latinLnBrk="0" hangingPunct="1">
              <a:lnSpc>
                <a:spcPct val="100000"/>
              </a:lnSpc>
              <a:spcBef>
                <a:spcPts val="200"/>
              </a:spcBef>
              <a:spcAft>
                <a:spcPts val="0"/>
              </a:spcAft>
              <a:buClrTx/>
              <a:buSzTx/>
              <a:buFont typeface="Arial" panose="020B0604020202020204" pitchFamily="34" charset="0"/>
              <a:buNone/>
              <a:tabLst/>
              <a:defRPr lang="en-SG" b="0" i="0">
                <a:effectLst/>
              </a:defRPr>
            </a:lvl1pPr>
          </a:lstStyle>
          <a:p>
            <a:pPr marL="0" marR="0" lvl="0" indent="0" algn="l" defTabSz="914377" rtl="0" eaLnBrk="1" fontAlgn="auto" latinLnBrk="0" hangingPunct="1">
              <a:lnSpc>
                <a:spcPct val="100000"/>
              </a:lnSpc>
              <a:spcBef>
                <a:spcPts val="200"/>
              </a:spcBef>
              <a:spcAft>
                <a:spcPts val="0"/>
              </a:spcAft>
              <a:buClrTx/>
              <a:buSzTx/>
              <a:buFont typeface="Arial" panose="020B0604020202020204" pitchFamily="34" charset="0"/>
              <a:buNone/>
              <a:tabLst/>
              <a:defRPr/>
            </a:pPr>
            <a:r>
              <a:rPr lang="en-SG" b="0" i="0">
                <a:solidFill>
                  <a:srgbClr val="000000"/>
                </a:solidFill>
                <a:effectLst/>
                <a:latin typeface="Open Sans" panose="020B0606030504020204" pitchFamily="34" charset="0"/>
              </a:rPr>
              <a:t>Short Introduction: Open Sans, regular 16pt, left align, maximum 20 words</a:t>
            </a:r>
            <a:endParaRPr lang="en-SG"/>
          </a:p>
        </p:txBody>
      </p:sp>
      <p:sp>
        <p:nvSpPr>
          <p:cNvPr id="9" name="Text Placeholder 11">
            <a:extLst>
              <a:ext uri="{FF2B5EF4-FFF2-40B4-BE49-F238E27FC236}">
                <a16:creationId xmlns:a16="http://schemas.microsoft.com/office/drawing/2014/main" id="{25A3E562-6D7A-46D2-5EF1-7816396817A7}"/>
              </a:ext>
            </a:extLst>
          </p:cNvPr>
          <p:cNvSpPr>
            <a:spLocks noGrp="1"/>
          </p:cNvSpPr>
          <p:nvPr>
            <p:ph type="body" sz="quarter" idx="86" hasCustomPrompt="1"/>
          </p:nvPr>
        </p:nvSpPr>
        <p:spPr>
          <a:xfrm>
            <a:off x="1829338" y="4050319"/>
            <a:ext cx="8879997"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Designation, Department</a:t>
            </a:r>
            <a:br>
              <a:rPr lang="en-SG"/>
            </a:br>
            <a:endParaRPr lang="en-SG"/>
          </a:p>
        </p:txBody>
      </p:sp>
      <p:sp>
        <p:nvSpPr>
          <p:cNvPr id="11" name="Text Placeholder 11">
            <a:extLst>
              <a:ext uri="{FF2B5EF4-FFF2-40B4-BE49-F238E27FC236}">
                <a16:creationId xmlns:a16="http://schemas.microsoft.com/office/drawing/2014/main" id="{11EA7403-3C6A-7347-C9B1-67927587AEDB}"/>
              </a:ext>
            </a:extLst>
          </p:cNvPr>
          <p:cNvSpPr>
            <a:spLocks noGrp="1"/>
          </p:cNvSpPr>
          <p:nvPr>
            <p:ph type="body" sz="quarter" idx="87" hasCustomPrompt="1"/>
          </p:nvPr>
        </p:nvSpPr>
        <p:spPr>
          <a:xfrm>
            <a:off x="1829338" y="3793045"/>
            <a:ext cx="8879997" cy="240000"/>
          </a:xfrm>
          <a:prstGeom prst="rect">
            <a:avLst/>
          </a:prstGeom>
        </p:spPr>
        <p:txBody>
          <a:bodyPr vert="horz" lIns="0" tIns="0" rIns="0" anchor="t">
            <a:noAutofit/>
          </a:bodyPr>
          <a:lstStyle>
            <a:lvl1pPr marL="0" indent="0" algn="l">
              <a:lnSpc>
                <a:spcPct val="100000"/>
              </a:lnSpc>
              <a:spcBef>
                <a:spcPts val="200"/>
              </a:spcBef>
              <a:buNone/>
              <a:defRPr sz="16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Name</a:t>
            </a:r>
          </a:p>
        </p:txBody>
      </p:sp>
      <p:sp>
        <p:nvSpPr>
          <p:cNvPr id="12" name="Text Placeholder 11">
            <a:extLst>
              <a:ext uri="{FF2B5EF4-FFF2-40B4-BE49-F238E27FC236}">
                <a16:creationId xmlns:a16="http://schemas.microsoft.com/office/drawing/2014/main" id="{1B7B885C-4945-C77A-E730-DBD8CEF12D60}"/>
              </a:ext>
            </a:extLst>
          </p:cNvPr>
          <p:cNvSpPr>
            <a:spLocks noGrp="1"/>
          </p:cNvSpPr>
          <p:nvPr>
            <p:ph type="body" sz="quarter" idx="88" hasCustomPrompt="1"/>
          </p:nvPr>
        </p:nvSpPr>
        <p:spPr>
          <a:xfrm>
            <a:off x="1829338" y="4306424"/>
            <a:ext cx="8879997"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Research Institute</a:t>
            </a:r>
          </a:p>
        </p:txBody>
      </p:sp>
      <p:sp>
        <p:nvSpPr>
          <p:cNvPr id="14" name="Text Placeholder 11">
            <a:extLst>
              <a:ext uri="{FF2B5EF4-FFF2-40B4-BE49-F238E27FC236}">
                <a16:creationId xmlns:a16="http://schemas.microsoft.com/office/drawing/2014/main" id="{03E98B70-B065-FA6E-B809-492A9C9B547C}"/>
              </a:ext>
            </a:extLst>
          </p:cNvPr>
          <p:cNvSpPr>
            <a:spLocks noGrp="1"/>
          </p:cNvSpPr>
          <p:nvPr>
            <p:ph type="body" sz="quarter" idx="89" hasCustomPrompt="1"/>
          </p:nvPr>
        </p:nvSpPr>
        <p:spPr>
          <a:xfrm>
            <a:off x="1829338" y="4561037"/>
            <a:ext cx="8879997"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Email</a:t>
            </a:r>
          </a:p>
        </p:txBody>
      </p:sp>
      <p:sp>
        <p:nvSpPr>
          <p:cNvPr id="15" name="Picture Placeholder 5">
            <a:extLst>
              <a:ext uri="{FF2B5EF4-FFF2-40B4-BE49-F238E27FC236}">
                <a16:creationId xmlns:a16="http://schemas.microsoft.com/office/drawing/2014/main" id="{CCC0B9F8-4E9A-E563-21BA-DCFF67E8AC47}"/>
              </a:ext>
            </a:extLst>
          </p:cNvPr>
          <p:cNvSpPr>
            <a:spLocks noGrp="1"/>
          </p:cNvSpPr>
          <p:nvPr>
            <p:ph type="pic" sz="quarter" idx="90" hasCustomPrompt="1"/>
          </p:nvPr>
        </p:nvSpPr>
        <p:spPr>
          <a:xfrm>
            <a:off x="1113313" y="5079240"/>
            <a:ext cx="480000" cy="480000"/>
          </a:xfrm>
          <a:prstGeom prst="rect">
            <a:avLst/>
          </a:prstGeom>
          <a:solidFill>
            <a:schemeClr val="accent2">
              <a:alpha val="10000"/>
            </a:schemeClr>
          </a:solidFill>
        </p:spPr>
        <p:txBody>
          <a:bodyPr vert="horz" lIns="0" tIns="0" rIns="0" bIns="90000">
            <a:no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QR</a:t>
            </a:r>
            <a:r>
              <a:rPr lang="x-none"/>
              <a:t>:</a:t>
            </a:r>
            <a:br>
              <a:rPr lang="en-US"/>
            </a:br>
            <a:r>
              <a:rPr lang="en-US"/>
              <a:t>1x1cm</a:t>
            </a:r>
          </a:p>
        </p:txBody>
      </p:sp>
      <p:sp>
        <p:nvSpPr>
          <p:cNvPr id="16" name="Text Placeholder 11">
            <a:extLst>
              <a:ext uri="{FF2B5EF4-FFF2-40B4-BE49-F238E27FC236}">
                <a16:creationId xmlns:a16="http://schemas.microsoft.com/office/drawing/2014/main" id="{C5BA8B8C-14CF-222B-6A0F-3C6CAF92E072}"/>
              </a:ext>
            </a:extLst>
          </p:cNvPr>
          <p:cNvSpPr>
            <a:spLocks noGrp="1"/>
          </p:cNvSpPr>
          <p:nvPr>
            <p:ph type="body" sz="quarter" idx="70" hasCustomPrompt="1"/>
          </p:nvPr>
        </p:nvSpPr>
        <p:spPr>
          <a:xfrm>
            <a:off x="1829337" y="1452401"/>
            <a:ext cx="8879996"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Designation, Department</a:t>
            </a:r>
            <a:br>
              <a:rPr lang="en-SG"/>
            </a:br>
            <a:endParaRPr lang="en-SG"/>
          </a:p>
        </p:txBody>
      </p:sp>
      <p:sp>
        <p:nvSpPr>
          <p:cNvPr id="17" name="Text Placeholder 11">
            <a:extLst>
              <a:ext uri="{FF2B5EF4-FFF2-40B4-BE49-F238E27FC236}">
                <a16:creationId xmlns:a16="http://schemas.microsoft.com/office/drawing/2014/main" id="{8C0259DD-8422-7CDE-EF70-4A6F7949FF37}"/>
              </a:ext>
            </a:extLst>
          </p:cNvPr>
          <p:cNvSpPr>
            <a:spLocks noGrp="1"/>
          </p:cNvSpPr>
          <p:nvPr>
            <p:ph type="body" sz="quarter" idx="71" hasCustomPrompt="1"/>
          </p:nvPr>
        </p:nvSpPr>
        <p:spPr>
          <a:xfrm>
            <a:off x="1829337" y="1202343"/>
            <a:ext cx="8879996" cy="240000"/>
          </a:xfrm>
          <a:prstGeom prst="rect">
            <a:avLst/>
          </a:prstGeom>
        </p:spPr>
        <p:txBody>
          <a:bodyPr vert="horz" lIns="0" tIns="0" rIns="0" anchor="t">
            <a:noAutofit/>
          </a:bodyPr>
          <a:lstStyle>
            <a:lvl1pPr marL="0" indent="0" algn="l">
              <a:lnSpc>
                <a:spcPct val="100000"/>
              </a:lnSpc>
              <a:spcBef>
                <a:spcPts val="200"/>
              </a:spcBef>
              <a:buNone/>
              <a:defRPr sz="16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Name</a:t>
            </a:r>
          </a:p>
        </p:txBody>
      </p:sp>
      <p:sp>
        <p:nvSpPr>
          <p:cNvPr id="18" name="Text Placeholder 11">
            <a:extLst>
              <a:ext uri="{FF2B5EF4-FFF2-40B4-BE49-F238E27FC236}">
                <a16:creationId xmlns:a16="http://schemas.microsoft.com/office/drawing/2014/main" id="{980DF89F-690B-62E9-0F5D-794AA307E800}"/>
              </a:ext>
            </a:extLst>
          </p:cNvPr>
          <p:cNvSpPr>
            <a:spLocks noGrp="1"/>
          </p:cNvSpPr>
          <p:nvPr>
            <p:ph type="body" sz="quarter" idx="72" hasCustomPrompt="1"/>
          </p:nvPr>
        </p:nvSpPr>
        <p:spPr>
          <a:xfrm>
            <a:off x="1829337" y="1708507"/>
            <a:ext cx="8879996"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Research Institute</a:t>
            </a:r>
          </a:p>
        </p:txBody>
      </p:sp>
      <p:sp>
        <p:nvSpPr>
          <p:cNvPr id="19" name="Text Placeholder 11">
            <a:extLst>
              <a:ext uri="{FF2B5EF4-FFF2-40B4-BE49-F238E27FC236}">
                <a16:creationId xmlns:a16="http://schemas.microsoft.com/office/drawing/2014/main" id="{88299E56-C02E-B66F-E5E3-ADE50E20951E}"/>
              </a:ext>
            </a:extLst>
          </p:cNvPr>
          <p:cNvSpPr>
            <a:spLocks noGrp="1"/>
          </p:cNvSpPr>
          <p:nvPr>
            <p:ph type="body" sz="quarter" idx="74" hasCustomPrompt="1"/>
          </p:nvPr>
        </p:nvSpPr>
        <p:spPr>
          <a:xfrm>
            <a:off x="1829337" y="1963120"/>
            <a:ext cx="8879996"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Email</a:t>
            </a:r>
          </a:p>
        </p:txBody>
      </p:sp>
      <p:pic>
        <p:nvPicPr>
          <p:cNvPr id="28" name="Picture 27">
            <a:extLst>
              <a:ext uri="{FF2B5EF4-FFF2-40B4-BE49-F238E27FC236}">
                <a16:creationId xmlns:a16="http://schemas.microsoft.com/office/drawing/2014/main" id="{F60496ED-7F87-77C6-5B0D-0A187BDC4FDF}"/>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
        <p:nvSpPr>
          <p:cNvPr id="5" name="Slide Number Placeholder 8">
            <a:extLst>
              <a:ext uri="{FF2B5EF4-FFF2-40B4-BE49-F238E27FC236}">
                <a16:creationId xmlns:a16="http://schemas.microsoft.com/office/drawing/2014/main" id="{149AF62E-940E-B3B2-7333-915640FF360B}"/>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Placeholder 11">
            <a:extLst>
              <a:ext uri="{FF2B5EF4-FFF2-40B4-BE49-F238E27FC236}">
                <a16:creationId xmlns:a16="http://schemas.microsoft.com/office/drawing/2014/main" id="{0B276476-FEE7-8892-C422-BE0F0CE24ADB}"/>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13" name="Text Placeholder 11">
            <a:extLst>
              <a:ext uri="{FF2B5EF4-FFF2-40B4-BE49-F238E27FC236}">
                <a16:creationId xmlns:a16="http://schemas.microsoft.com/office/drawing/2014/main" id="{96D07568-80BB-230E-B6CC-1A3484DEE123}"/>
              </a:ext>
            </a:extLst>
          </p:cNvPr>
          <p:cNvSpPr>
            <a:spLocks noGrp="1"/>
          </p:cNvSpPr>
          <p:nvPr>
            <p:ph type="body" sz="quarter" idx="6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spTree>
    <p:extLst>
      <p:ext uri="{BB962C8B-B14F-4D97-AF65-F5344CB8AC3E}">
        <p14:creationId xmlns:p14="http://schemas.microsoft.com/office/powerpoint/2010/main" val="14202652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C7C851BA-E7D8-D91E-A908-F8FF93DC774E}"/>
              </a:ext>
            </a:extLst>
          </p:cNvPr>
          <p:cNvSpPr>
            <a:spLocks noGrp="1"/>
          </p:cNvSpPr>
          <p:nvPr>
            <p:ph type="pic" sz="quarter" idx="17" hasCustomPrompt="1"/>
          </p:nvPr>
        </p:nvSpPr>
        <p:spPr>
          <a:xfrm>
            <a:off x="608349" y="1200000"/>
            <a:ext cx="2400000" cy="1200000"/>
          </a:xfrm>
          <a:prstGeom prst="rect">
            <a:avLst/>
          </a:prstGeom>
          <a:solidFill>
            <a:schemeClr val="accent2">
              <a:alpha val="10000"/>
            </a:schemeClr>
          </a:solidFill>
        </p:spPr>
        <p:txBody>
          <a:bodyPr vert="horz" lIns="0" tIns="0" rIns="0" bIns="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Research Institute Logo</a:t>
            </a:r>
            <a:r>
              <a:rPr lang="x-none"/>
              <a:t>:</a:t>
            </a:r>
            <a:br>
              <a:rPr lang="en-US"/>
            </a:br>
            <a:r>
              <a:rPr lang="en-US"/>
              <a:t>Maximum H2.5 x W5cm</a:t>
            </a:r>
          </a:p>
        </p:txBody>
      </p:sp>
      <p:sp>
        <p:nvSpPr>
          <p:cNvPr id="4" name="Picture Placeholder 5">
            <a:extLst>
              <a:ext uri="{FF2B5EF4-FFF2-40B4-BE49-F238E27FC236}">
                <a16:creationId xmlns:a16="http://schemas.microsoft.com/office/drawing/2014/main" id="{5F25F639-F22D-2CF7-0988-910DF7152714}"/>
              </a:ext>
            </a:extLst>
          </p:cNvPr>
          <p:cNvSpPr>
            <a:spLocks noGrp="1"/>
          </p:cNvSpPr>
          <p:nvPr>
            <p:ph type="pic" sz="quarter" idx="25" hasCustomPrompt="1"/>
          </p:nvPr>
        </p:nvSpPr>
        <p:spPr>
          <a:xfrm>
            <a:off x="608349" y="2892805"/>
            <a:ext cx="2400000" cy="1200000"/>
          </a:xfrm>
          <a:prstGeom prst="rect">
            <a:avLst/>
          </a:prstGeom>
          <a:solidFill>
            <a:schemeClr val="accent2">
              <a:alpha val="10000"/>
            </a:schemeClr>
          </a:solidFill>
        </p:spPr>
        <p:txBody>
          <a:bodyPr vert="horz" lIns="0" tIns="0" rIns="0" bIns="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Research Institute Logo</a:t>
            </a:r>
            <a:r>
              <a:rPr lang="x-none"/>
              <a:t>:</a:t>
            </a:r>
            <a:br>
              <a:rPr lang="en-US"/>
            </a:br>
            <a:r>
              <a:rPr lang="en-US"/>
              <a:t>Maximum H2.5 x W5cm</a:t>
            </a:r>
          </a:p>
        </p:txBody>
      </p:sp>
      <p:sp>
        <p:nvSpPr>
          <p:cNvPr id="5" name="Text Placeholder 11">
            <a:extLst>
              <a:ext uri="{FF2B5EF4-FFF2-40B4-BE49-F238E27FC236}">
                <a16:creationId xmlns:a16="http://schemas.microsoft.com/office/drawing/2014/main" id="{4C4AEE83-DE53-77EE-ACD9-56BF69405A34}"/>
              </a:ext>
            </a:extLst>
          </p:cNvPr>
          <p:cNvSpPr>
            <a:spLocks noGrp="1"/>
          </p:cNvSpPr>
          <p:nvPr>
            <p:ph type="body" sz="quarter" idx="26" hasCustomPrompt="1"/>
          </p:nvPr>
        </p:nvSpPr>
        <p:spPr>
          <a:xfrm>
            <a:off x="3488349" y="3151251"/>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Designation, Department</a:t>
            </a:r>
            <a:br>
              <a:rPr lang="en-SG"/>
            </a:br>
            <a:endParaRPr lang="en-SG"/>
          </a:p>
        </p:txBody>
      </p:sp>
      <p:sp>
        <p:nvSpPr>
          <p:cNvPr id="6" name="Text Placeholder 11">
            <a:extLst>
              <a:ext uri="{FF2B5EF4-FFF2-40B4-BE49-F238E27FC236}">
                <a16:creationId xmlns:a16="http://schemas.microsoft.com/office/drawing/2014/main" id="{EB850C0F-D1C9-B4B3-7A6B-94010382E579}"/>
              </a:ext>
            </a:extLst>
          </p:cNvPr>
          <p:cNvSpPr>
            <a:spLocks noGrp="1"/>
          </p:cNvSpPr>
          <p:nvPr>
            <p:ph type="body" sz="quarter" idx="27" hasCustomPrompt="1"/>
          </p:nvPr>
        </p:nvSpPr>
        <p:spPr>
          <a:xfrm>
            <a:off x="3488349" y="2893977"/>
            <a:ext cx="4560000" cy="240000"/>
          </a:xfrm>
          <a:prstGeom prst="rect">
            <a:avLst/>
          </a:prstGeom>
        </p:spPr>
        <p:txBody>
          <a:bodyPr vert="horz" lIns="0" tIns="0" rIns="0" anchor="t">
            <a:noAutofit/>
          </a:bodyPr>
          <a:lstStyle>
            <a:lvl1pPr marL="0" indent="0" algn="l">
              <a:lnSpc>
                <a:spcPct val="100000"/>
              </a:lnSpc>
              <a:spcBef>
                <a:spcPts val="200"/>
              </a:spcBef>
              <a:buNone/>
              <a:defRPr sz="16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Name</a:t>
            </a:r>
          </a:p>
        </p:txBody>
      </p:sp>
      <p:sp>
        <p:nvSpPr>
          <p:cNvPr id="7" name="Text Placeholder 11">
            <a:extLst>
              <a:ext uri="{FF2B5EF4-FFF2-40B4-BE49-F238E27FC236}">
                <a16:creationId xmlns:a16="http://schemas.microsoft.com/office/drawing/2014/main" id="{6D0BE15A-1D95-1695-0F91-15DE47029578}"/>
              </a:ext>
            </a:extLst>
          </p:cNvPr>
          <p:cNvSpPr>
            <a:spLocks noGrp="1"/>
          </p:cNvSpPr>
          <p:nvPr>
            <p:ph type="body" sz="quarter" idx="28" hasCustomPrompt="1"/>
          </p:nvPr>
        </p:nvSpPr>
        <p:spPr>
          <a:xfrm>
            <a:off x="3488349" y="3407356"/>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Research Institute</a:t>
            </a:r>
          </a:p>
        </p:txBody>
      </p:sp>
      <p:sp>
        <p:nvSpPr>
          <p:cNvPr id="8" name="Text Placeholder 11">
            <a:extLst>
              <a:ext uri="{FF2B5EF4-FFF2-40B4-BE49-F238E27FC236}">
                <a16:creationId xmlns:a16="http://schemas.microsoft.com/office/drawing/2014/main" id="{3107A42B-9AE3-BCBD-1649-2F50D94A2574}"/>
              </a:ext>
            </a:extLst>
          </p:cNvPr>
          <p:cNvSpPr>
            <a:spLocks noGrp="1"/>
          </p:cNvSpPr>
          <p:nvPr>
            <p:ph type="body" sz="quarter" idx="29" hasCustomPrompt="1"/>
          </p:nvPr>
        </p:nvSpPr>
        <p:spPr>
          <a:xfrm>
            <a:off x="3488349" y="3662135"/>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Tel</a:t>
            </a:r>
          </a:p>
        </p:txBody>
      </p:sp>
      <p:sp>
        <p:nvSpPr>
          <p:cNvPr id="9" name="Text Placeholder 11">
            <a:extLst>
              <a:ext uri="{FF2B5EF4-FFF2-40B4-BE49-F238E27FC236}">
                <a16:creationId xmlns:a16="http://schemas.microsoft.com/office/drawing/2014/main" id="{E3C2971E-7C70-2980-5D3C-14DF82BA8825}"/>
              </a:ext>
            </a:extLst>
          </p:cNvPr>
          <p:cNvSpPr>
            <a:spLocks noGrp="1"/>
          </p:cNvSpPr>
          <p:nvPr>
            <p:ph type="body" sz="quarter" idx="30" hasCustomPrompt="1"/>
          </p:nvPr>
        </p:nvSpPr>
        <p:spPr>
          <a:xfrm>
            <a:off x="3488349" y="3912837"/>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Email</a:t>
            </a:r>
          </a:p>
        </p:txBody>
      </p:sp>
      <p:sp>
        <p:nvSpPr>
          <p:cNvPr id="10" name="Picture Placeholder 5">
            <a:extLst>
              <a:ext uri="{FF2B5EF4-FFF2-40B4-BE49-F238E27FC236}">
                <a16:creationId xmlns:a16="http://schemas.microsoft.com/office/drawing/2014/main" id="{20316936-0131-9B83-5FB2-250F57F67446}"/>
              </a:ext>
            </a:extLst>
          </p:cNvPr>
          <p:cNvSpPr>
            <a:spLocks noGrp="1"/>
          </p:cNvSpPr>
          <p:nvPr>
            <p:ph type="pic" sz="quarter" idx="31" hasCustomPrompt="1"/>
          </p:nvPr>
        </p:nvSpPr>
        <p:spPr>
          <a:xfrm>
            <a:off x="608349" y="4585612"/>
            <a:ext cx="2400000" cy="1200000"/>
          </a:xfrm>
          <a:prstGeom prst="rect">
            <a:avLst/>
          </a:prstGeom>
          <a:solidFill>
            <a:schemeClr val="accent2">
              <a:alpha val="10000"/>
            </a:schemeClr>
          </a:solidFill>
        </p:spPr>
        <p:txBody>
          <a:bodyPr vert="horz" lIns="0" tIns="0" rIns="0" bIns="0">
            <a:normAutofit/>
          </a:bodyPr>
          <a:lstStyle>
            <a:lvl1pPr marL="0" marR="0" indent="0" algn="l" defTabSz="609585" rtl="0" eaLnBrk="1" fontAlgn="auto" latinLnBrk="0" hangingPunct="1">
              <a:lnSpc>
                <a:spcPct val="100000"/>
              </a:lnSpc>
              <a:spcBef>
                <a:spcPct val="20000"/>
              </a:spcBef>
              <a:spcAft>
                <a:spcPts val="0"/>
              </a:spcAft>
              <a:buClrTx/>
              <a:buSzTx/>
              <a:buFont typeface="Arial"/>
              <a:buNone/>
              <a:tabLst/>
              <a:defRPr sz="1067" b="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Research Institute Logo</a:t>
            </a:r>
            <a:r>
              <a:rPr lang="x-none"/>
              <a:t>:</a:t>
            </a:r>
            <a:br>
              <a:rPr lang="en-US"/>
            </a:br>
            <a:r>
              <a:rPr lang="en-US"/>
              <a:t>Maximum H2.5 x W5cm</a:t>
            </a:r>
          </a:p>
        </p:txBody>
      </p:sp>
      <p:sp>
        <p:nvSpPr>
          <p:cNvPr id="12" name="Text Placeholder 9">
            <a:extLst>
              <a:ext uri="{FF2B5EF4-FFF2-40B4-BE49-F238E27FC236}">
                <a16:creationId xmlns:a16="http://schemas.microsoft.com/office/drawing/2014/main" id="{1C955F4E-5CCC-1F36-8AD6-03717A695D14}"/>
              </a:ext>
            </a:extLst>
          </p:cNvPr>
          <p:cNvSpPr>
            <a:spLocks noGrp="1"/>
          </p:cNvSpPr>
          <p:nvPr>
            <p:ph type="body" sz="quarter" idx="10" hasCustomPrompt="1"/>
          </p:nvPr>
        </p:nvSpPr>
        <p:spPr>
          <a:xfrm>
            <a:off x="608350" y="336000"/>
            <a:ext cx="7439991" cy="480000"/>
          </a:xfrm>
          <a:prstGeom prst="rect">
            <a:avLst/>
          </a:prstGeom>
        </p:spPr>
        <p:txBody>
          <a:bodyPr lIns="0" tIns="0" rIns="0" bIns="0">
            <a:noAutofit/>
          </a:bodyPr>
          <a:lstStyle>
            <a:lvl1pPr marL="0" indent="0" algn="l">
              <a:lnSpc>
                <a:spcPct val="110000"/>
              </a:lnSpc>
              <a:buNone/>
              <a:defRPr sz="2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lvl="0"/>
            <a:r>
              <a:rPr lang="en-GB"/>
              <a:t>Contact Us: Open Sans, bold 28pt</a:t>
            </a:r>
            <a:endParaRPr lang="en-US"/>
          </a:p>
        </p:txBody>
      </p:sp>
      <p:sp>
        <p:nvSpPr>
          <p:cNvPr id="13" name="Text Placeholder 11">
            <a:extLst>
              <a:ext uri="{FF2B5EF4-FFF2-40B4-BE49-F238E27FC236}">
                <a16:creationId xmlns:a16="http://schemas.microsoft.com/office/drawing/2014/main" id="{FAF96133-4D13-D783-A099-DAC442A99004}"/>
              </a:ext>
            </a:extLst>
          </p:cNvPr>
          <p:cNvSpPr>
            <a:spLocks noGrp="1"/>
          </p:cNvSpPr>
          <p:nvPr>
            <p:ph type="body" sz="quarter" idx="65" hasCustomPrompt="1"/>
          </p:nvPr>
        </p:nvSpPr>
        <p:spPr>
          <a:xfrm>
            <a:off x="3488349" y="4835671"/>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Designation, Department</a:t>
            </a:r>
            <a:br>
              <a:rPr lang="en-SG"/>
            </a:br>
            <a:endParaRPr lang="en-SG"/>
          </a:p>
        </p:txBody>
      </p:sp>
      <p:sp>
        <p:nvSpPr>
          <p:cNvPr id="14" name="Text Placeholder 11">
            <a:extLst>
              <a:ext uri="{FF2B5EF4-FFF2-40B4-BE49-F238E27FC236}">
                <a16:creationId xmlns:a16="http://schemas.microsoft.com/office/drawing/2014/main" id="{2B891AF2-5D36-B8D4-2178-FB9C10A006E9}"/>
              </a:ext>
            </a:extLst>
          </p:cNvPr>
          <p:cNvSpPr>
            <a:spLocks noGrp="1"/>
          </p:cNvSpPr>
          <p:nvPr>
            <p:ph type="body" sz="quarter" idx="66" hasCustomPrompt="1"/>
          </p:nvPr>
        </p:nvSpPr>
        <p:spPr>
          <a:xfrm>
            <a:off x="3488349" y="4585612"/>
            <a:ext cx="4560000" cy="240000"/>
          </a:xfrm>
          <a:prstGeom prst="rect">
            <a:avLst/>
          </a:prstGeom>
        </p:spPr>
        <p:txBody>
          <a:bodyPr vert="horz" lIns="0" tIns="0" rIns="0" anchor="t">
            <a:noAutofit/>
          </a:bodyPr>
          <a:lstStyle>
            <a:lvl1pPr marL="0" indent="0" algn="l">
              <a:lnSpc>
                <a:spcPct val="100000"/>
              </a:lnSpc>
              <a:spcBef>
                <a:spcPts val="200"/>
              </a:spcBef>
              <a:buNone/>
              <a:defRPr sz="16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Name</a:t>
            </a:r>
          </a:p>
        </p:txBody>
      </p:sp>
      <p:sp>
        <p:nvSpPr>
          <p:cNvPr id="15" name="Text Placeholder 11">
            <a:extLst>
              <a:ext uri="{FF2B5EF4-FFF2-40B4-BE49-F238E27FC236}">
                <a16:creationId xmlns:a16="http://schemas.microsoft.com/office/drawing/2014/main" id="{FA868BF0-87EB-28A3-7DF9-B0D0AF4DCA6E}"/>
              </a:ext>
            </a:extLst>
          </p:cNvPr>
          <p:cNvSpPr>
            <a:spLocks noGrp="1"/>
          </p:cNvSpPr>
          <p:nvPr>
            <p:ph type="body" sz="quarter" idx="67" hasCustomPrompt="1"/>
          </p:nvPr>
        </p:nvSpPr>
        <p:spPr>
          <a:xfrm>
            <a:off x="3488349" y="5091776"/>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Research Institute</a:t>
            </a:r>
          </a:p>
        </p:txBody>
      </p:sp>
      <p:sp>
        <p:nvSpPr>
          <p:cNvPr id="16" name="Text Placeholder 11">
            <a:extLst>
              <a:ext uri="{FF2B5EF4-FFF2-40B4-BE49-F238E27FC236}">
                <a16:creationId xmlns:a16="http://schemas.microsoft.com/office/drawing/2014/main" id="{A25C42D5-292A-E4BA-9073-C8FEB70A4607}"/>
              </a:ext>
            </a:extLst>
          </p:cNvPr>
          <p:cNvSpPr>
            <a:spLocks noGrp="1"/>
          </p:cNvSpPr>
          <p:nvPr>
            <p:ph type="body" sz="quarter" idx="68" hasCustomPrompt="1"/>
          </p:nvPr>
        </p:nvSpPr>
        <p:spPr>
          <a:xfrm>
            <a:off x="3488349" y="5346555"/>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Tel</a:t>
            </a:r>
          </a:p>
        </p:txBody>
      </p:sp>
      <p:sp>
        <p:nvSpPr>
          <p:cNvPr id="17" name="Text Placeholder 11">
            <a:extLst>
              <a:ext uri="{FF2B5EF4-FFF2-40B4-BE49-F238E27FC236}">
                <a16:creationId xmlns:a16="http://schemas.microsoft.com/office/drawing/2014/main" id="{6E7CDB07-96CF-0463-456F-581B5CF1F1C7}"/>
              </a:ext>
            </a:extLst>
          </p:cNvPr>
          <p:cNvSpPr>
            <a:spLocks noGrp="1"/>
          </p:cNvSpPr>
          <p:nvPr>
            <p:ph type="body" sz="quarter" idx="69" hasCustomPrompt="1"/>
          </p:nvPr>
        </p:nvSpPr>
        <p:spPr>
          <a:xfrm>
            <a:off x="3488349" y="5604472"/>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Email</a:t>
            </a:r>
          </a:p>
        </p:txBody>
      </p:sp>
      <p:sp>
        <p:nvSpPr>
          <p:cNvPr id="18" name="Text Placeholder 11">
            <a:extLst>
              <a:ext uri="{FF2B5EF4-FFF2-40B4-BE49-F238E27FC236}">
                <a16:creationId xmlns:a16="http://schemas.microsoft.com/office/drawing/2014/main" id="{4BEC0909-3505-968B-1D35-CDFE8A726BBD}"/>
              </a:ext>
            </a:extLst>
          </p:cNvPr>
          <p:cNvSpPr>
            <a:spLocks noGrp="1"/>
          </p:cNvSpPr>
          <p:nvPr>
            <p:ph type="body" sz="quarter" idx="70" hasCustomPrompt="1"/>
          </p:nvPr>
        </p:nvSpPr>
        <p:spPr>
          <a:xfrm>
            <a:off x="3488349" y="1452401"/>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Designation, Department</a:t>
            </a:r>
            <a:br>
              <a:rPr lang="en-SG"/>
            </a:br>
            <a:endParaRPr lang="en-SG"/>
          </a:p>
        </p:txBody>
      </p:sp>
      <p:sp>
        <p:nvSpPr>
          <p:cNvPr id="19" name="Text Placeholder 11">
            <a:extLst>
              <a:ext uri="{FF2B5EF4-FFF2-40B4-BE49-F238E27FC236}">
                <a16:creationId xmlns:a16="http://schemas.microsoft.com/office/drawing/2014/main" id="{24C7B65A-A2F4-7689-DA0D-C10C65294BA7}"/>
              </a:ext>
            </a:extLst>
          </p:cNvPr>
          <p:cNvSpPr>
            <a:spLocks noGrp="1"/>
          </p:cNvSpPr>
          <p:nvPr>
            <p:ph type="body" sz="quarter" idx="71" hasCustomPrompt="1"/>
          </p:nvPr>
        </p:nvSpPr>
        <p:spPr>
          <a:xfrm>
            <a:off x="3488349" y="1202343"/>
            <a:ext cx="4560000" cy="240000"/>
          </a:xfrm>
          <a:prstGeom prst="rect">
            <a:avLst/>
          </a:prstGeom>
        </p:spPr>
        <p:txBody>
          <a:bodyPr vert="horz" lIns="0" tIns="0" rIns="0" anchor="t">
            <a:noAutofit/>
          </a:bodyPr>
          <a:lstStyle>
            <a:lvl1pPr marL="0" indent="0" algn="l">
              <a:lnSpc>
                <a:spcPct val="100000"/>
              </a:lnSpc>
              <a:spcBef>
                <a:spcPts val="200"/>
              </a:spcBef>
              <a:buNone/>
              <a:defRPr sz="1600" b="1" i="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Name</a:t>
            </a:r>
          </a:p>
        </p:txBody>
      </p:sp>
      <p:sp>
        <p:nvSpPr>
          <p:cNvPr id="20" name="Text Placeholder 11">
            <a:extLst>
              <a:ext uri="{FF2B5EF4-FFF2-40B4-BE49-F238E27FC236}">
                <a16:creationId xmlns:a16="http://schemas.microsoft.com/office/drawing/2014/main" id="{9CF19B1E-7BD1-1570-6F01-837996AD2E6F}"/>
              </a:ext>
            </a:extLst>
          </p:cNvPr>
          <p:cNvSpPr>
            <a:spLocks noGrp="1"/>
          </p:cNvSpPr>
          <p:nvPr>
            <p:ph type="body" sz="quarter" idx="72" hasCustomPrompt="1"/>
          </p:nvPr>
        </p:nvSpPr>
        <p:spPr>
          <a:xfrm>
            <a:off x="3488349" y="1708507"/>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Research Institute</a:t>
            </a:r>
          </a:p>
        </p:txBody>
      </p:sp>
      <p:sp>
        <p:nvSpPr>
          <p:cNvPr id="21" name="Text Placeholder 11">
            <a:extLst>
              <a:ext uri="{FF2B5EF4-FFF2-40B4-BE49-F238E27FC236}">
                <a16:creationId xmlns:a16="http://schemas.microsoft.com/office/drawing/2014/main" id="{03AF46E5-C40D-704E-8892-FDB12946CF68}"/>
              </a:ext>
            </a:extLst>
          </p:cNvPr>
          <p:cNvSpPr>
            <a:spLocks noGrp="1"/>
          </p:cNvSpPr>
          <p:nvPr>
            <p:ph type="body" sz="quarter" idx="73" hasCustomPrompt="1"/>
          </p:nvPr>
        </p:nvSpPr>
        <p:spPr>
          <a:xfrm>
            <a:off x="3488349" y="1963285"/>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Tel</a:t>
            </a:r>
          </a:p>
        </p:txBody>
      </p:sp>
      <p:sp>
        <p:nvSpPr>
          <p:cNvPr id="22" name="Text Placeholder 11">
            <a:extLst>
              <a:ext uri="{FF2B5EF4-FFF2-40B4-BE49-F238E27FC236}">
                <a16:creationId xmlns:a16="http://schemas.microsoft.com/office/drawing/2014/main" id="{F301CD73-80AC-337C-49C4-41E7C820232E}"/>
              </a:ext>
            </a:extLst>
          </p:cNvPr>
          <p:cNvSpPr>
            <a:spLocks noGrp="1"/>
          </p:cNvSpPr>
          <p:nvPr>
            <p:ph type="body" sz="quarter" idx="74" hasCustomPrompt="1"/>
          </p:nvPr>
        </p:nvSpPr>
        <p:spPr>
          <a:xfrm>
            <a:off x="3488349" y="2221203"/>
            <a:ext cx="4560000" cy="240000"/>
          </a:xfrm>
          <a:prstGeom prst="rect">
            <a:avLst/>
          </a:prstGeom>
        </p:spPr>
        <p:txBody>
          <a:bodyPr vert="horz" lIns="0" tIns="0" rIns="0" anchor="t">
            <a:noAutofit/>
          </a:bodyPr>
          <a:lstStyle>
            <a:lvl1pPr marL="0" indent="0" algn="l">
              <a:lnSpc>
                <a:spcPct val="100000"/>
              </a:lnSpc>
              <a:spcBef>
                <a:spcPts val="200"/>
              </a:spcBef>
              <a:buNone/>
              <a:defRPr sz="1600" b="0" spc="0" baseline="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Email</a:t>
            </a:r>
          </a:p>
        </p:txBody>
      </p:sp>
      <p:pic>
        <p:nvPicPr>
          <p:cNvPr id="32" name="Picture 31">
            <a:extLst>
              <a:ext uri="{FF2B5EF4-FFF2-40B4-BE49-F238E27FC236}">
                <a16:creationId xmlns:a16="http://schemas.microsoft.com/office/drawing/2014/main" id="{65237E52-E8F4-11AE-F5BF-5F11666FF1D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428461" y="6231295"/>
            <a:ext cx="523540" cy="375793"/>
          </a:xfrm>
          <a:prstGeom prst="rect">
            <a:avLst/>
          </a:prstGeom>
        </p:spPr>
      </p:pic>
      <p:sp>
        <p:nvSpPr>
          <p:cNvPr id="2" name="Slide Number Placeholder 8">
            <a:extLst>
              <a:ext uri="{FF2B5EF4-FFF2-40B4-BE49-F238E27FC236}">
                <a16:creationId xmlns:a16="http://schemas.microsoft.com/office/drawing/2014/main" id="{79D8F9B1-AE3B-0922-53F0-86502728A2A4}"/>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Placeholder 11">
            <a:extLst>
              <a:ext uri="{FF2B5EF4-FFF2-40B4-BE49-F238E27FC236}">
                <a16:creationId xmlns:a16="http://schemas.microsoft.com/office/drawing/2014/main" id="{07538C67-D39D-43D8-731D-4E6318432D0D}"/>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
        <p:nvSpPr>
          <p:cNvPr id="23" name="Text Placeholder 11">
            <a:extLst>
              <a:ext uri="{FF2B5EF4-FFF2-40B4-BE49-F238E27FC236}">
                <a16:creationId xmlns:a16="http://schemas.microsoft.com/office/drawing/2014/main" id="{00E8E27A-7D4A-3645-AC56-1447AA3D1B84}"/>
              </a:ext>
            </a:extLst>
          </p:cNvPr>
          <p:cNvSpPr>
            <a:spLocks noGrp="1"/>
          </p:cNvSpPr>
          <p:nvPr>
            <p:ph type="body" sz="quarter" idx="75" hasCustomPrompt="1"/>
          </p:nvPr>
        </p:nvSpPr>
        <p:spPr>
          <a:xfrm>
            <a:off x="6540547" y="6510274"/>
            <a:ext cx="4301897" cy="193627"/>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Source/Reference:</a:t>
            </a:r>
          </a:p>
        </p:txBody>
      </p:sp>
    </p:spTree>
    <p:extLst>
      <p:ext uri="{BB962C8B-B14F-4D97-AF65-F5344CB8AC3E}">
        <p14:creationId xmlns:p14="http://schemas.microsoft.com/office/powerpoint/2010/main" val="24391661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losing 1">
    <p:bg>
      <p:bgPr>
        <a:solidFill>
          <a:schemeClr val="accent1">
            <a:alpha val="99335"/>
          </a:schemeClr>
        </a:solidFill>
        <a:effectLst/>
      </p:bgPr>
    </p:bg>
    <p:spTree>
      <p:nvGrpSpPr>
        <p:cNvPr id="1" name=""/>
        <p:cNvGrpSpPr/>
        <p:nvPr/>
      </p:nvGrpSpPr>
      <p:grpSpPr>
        <a:xfrm>
          <a:off x="0" y="0"/>
          <a:ext cx="0" cy="0"/>
          <a:chOff x="0" y="0"/>
          <a:chExt cx="0" cy="0"/>
        </a:xfrm>
      </p:grpSpPr>
      <p:sp>
        <p:nvSpPr>
          <p:cNvPr id="7" name="Text Placeholder 11">
            <a:extLst>
              <a:ext uri="{FF2B5EF4-FFF2-40B4-BE49-F238E27FC236}">
                <a16:creationId xmlns:a16="http://schemas.microsoft.com/office/drawing/2014/main" id="{CA29B7C6-2DA4-771D-45EF-3C3C4F96CB0A}"/>
              </a:ext>
            </a:extLst>
          </p:cNvPr>
          <p:cNvSpPr txBox="1">
            <a:spLocks/>
          </p:cNvSpPr>
          <p:nvPr/>
        </p:nvSpPr>
        <p:spPr>
          <a:xfrm>
            <a:off x="5611529" y="4277250"/>
            <a:ext cx="1049313" cy="200969"/>
          </a:xfrm>
          <a:prstGeom prst="rect">
            <a:avLst/>
          </a:prstGeom>
        </p:spPr>
        <p:txBody>
          <a:bodyPr vert="horz" lIns="0" tIns="0" rIns="0" bIns="0" anchor="t">
            <a:noAutofit/>
          </a:bodyPr>
          <a:lstStyle>
            <a:lvl1pPr marL="0" indent="0" algn="l" defTabSz="685800" rtl="0" eaLnBrk="1" latinLnBrk="0" hangingPunct="1">
              <a:lnSpc>
                <a:spcPct val="110000"/>
              </a:lnSpc>
              <a:spcBef>
                <a:spcPts val="750"/>
              </a:spcBef>
              <a:buFont typeface="Arial" panose="020B0604020202020204" pitchFamily="34" charset="0"/>
              <a:buNone/>
              <a:defRPr sz="1200" b="0"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SG" sz="1600">
                <a:solidFill>
                  <a:schemeClr val="bg1"/>
                </a:solidFill>
              </a:rPr>
              <a:t>ASTARSG</a:t>
            </a:r>
          </a:p>
        </p:txBody>
      </p:sp>
      <p:pic>
        <p:nvPicPr>
          <p:cNvPr id="9" name="Picture 8">
            <a:extLst>
              <a:ext uri="{FF2B5EF4-FFF2-40B4-BE49-F238E27FC236}">
                <a16:creationId xmlns:a16="http://schemas.microsoft.com/office/drawing/2014/main" id="{9B99E0CB-DA31-FD94-95B4-85B4779E61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2799" y="4277278"/>
            <a:ext cx="265300" cy="265300"/>
          </a:xfrm>
          <a:prstGeom prst="rect">
            <a:avLst/>
          </a:prstGeom>
        </p:spPr>
      </p:pic>
      <p:pic>
        <p:nvPicPr>
          <p:cNvPr id="11" name="Picture 10" descr="A logo of a camera&#10;&#10;Description automatically generated">
            <a:extLst>
              <a:ext uri="{FF2B5EF4-FFF2-40B4-BE49-F238E27FC236}">
                <a16:creationId xmlns:a16="http://schemas.microsoft.com/office/drawing/2014/main" id="{4FE12FFE-DAAC-8E0B-F51B-3A77D1B6E26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443529" y="4277250"/>
            <a:ext cx="265300" cy="265300"/>
          </a:xfrm>
          <a:prstGeom prst="rect">
            <a:avLst/>
          </a:prstGeom>
        </p:spPr>
      </p:pic>
      <p:pic>
        <p:nvPicPr>
          <p:cNvPr id="13" name="Picture 12" descr="A black letter f in a white circle&#10;&#10;Description automatically generated">
            <a:extLst>
              <a:ext uri="{FF2B5EF4-FFF2-40B4-BE49-F238E27FC236}">
                <a16:creationId xmlns:a16="http://schemas.microsoft.com/office/drawing/2014/main" id="{5945733C-AE25-18B5-3C60-67968B0208B0}"/>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4014813" y="4262800"/>
            <a:ext cx="274746" cy="274746"/>
          </a:xfrm>
          <a:prstGeom prst="rect">
            <a:avLst/>
          </a:prstGeom>
        </p:spPr>
      </p:pic>
      <p:cxnSp>
        <p:nvCxnSpPr>
          <p:cNvPr id="14" name="Straight Connector 13">
            <a:extLst>
              <a:ext uri="{FF2B5EF4-FFF2-40B4-BE49-F238E27FC236}">
                <a16:creationId xmlns:a16="http://schemas.microsoft.com/office/drawing/2014/main" id="{3889225C-43EB-DD93-9C3D-A267E53B0E9D}"/>
              </a:ext>
            </a:extLst>
          </p:cNvPr>
          <p:cNvCxnSpPr>
            <a:cxnSpLocks/>
          </p:cNvCxnSpPr>
          <p:nvPr userDrawn="1"/>
        </p:nvCxnSpPr>
        <p:spPr>
          <a:xfrm>
            <a:off x="3027746" y="3576051"/>
            <a:ext cx="626552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9">
            <a:extLst>
              <a:ext uri="{FF2B5EF4-FFF2-40B4-BE49-F238E27FC236}">
                <a16:creationId xmlns:a16="http://schemas.microsoft.com/office/drawing/2014/main" id="{7BA1E512-B882-8F3C-E3E5-3BB2FBA96DBE}"/>
              </a:ext>
            </a:extLst>
          </p:cNvPr>
          <p:cNvSpPr>
            <a:spLocks noGrp="1"/>
          </p:cNvSpPr>
          <p:nvPr>
            <p:ph type="body" sz="quarter" idx="64" hasCustomPrompt="1"/>
          </p:nvPr>
        </p:nvSpPr>
        <p:spPr>
          <a:xfrm>
            <a:off x="780002" y="3766677"/>
            <a:ext cx="10631993" cy="256139"/>
          </a:xfrm>
          <a:prstGeom prst="rect">
            <a:avLst/>
          </a:prstGeom>
        </p:spPr>
        <p:txBody>
          <a:bodyPr lIns="0" tIns="0" rIns="0" bIns="0">
            <a:spAutoFit/>
          </a:bodyPr>
          <a:lstStyle>
            <a:lvl1pPr marL="0" indent="0" algn="ctr">
              <a:lnSpc>
                <a:spcPct val="110000"/>
              </a:lnSpc>
              <a:buNone/>
              <a:defRPr sz="16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algn="ctr"/>
            <a:r>
              <a:rPr lang="en-GB"/>
              <a:t>For more information, visit </a:t>
            </a:r>
            <a:r>
              <a:rPr lang="en-GB" err="1"/>
              <a:t>www.a-star.edu.sg</a:t>
            </a:r>
            <a:endParaRPr lang="en-GB"/>
          </a:p>
        </p:txBody>
      </p:sp>
      <p:pic>
        <p:nvPicPr>
          <p:cNvPr id="17" name="Picture 16" descr="A black background with white text&#10;&#10;Description automatically generated">
            <a:extLst>
              <a:ext uri="{FF2B5EF4-FFF2-40B4-BE49-F238E27FC236}">
                <a16:creationId xmlns:a16="http://schemas.microsoft.com/office/drawing/2014/main" id="{BBD06E4F-B809-9935-5E6C-F7313C197B8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61177" y="810127"/>
            <a:ext cx="3198663" cy="1479108"/>
          </a:xfrm>
          <a:prstGeom prst="rect">
            <a:avLst/>
          </a:prstGeom>
        </p:spPr>
      </p:pic>
      <p:sp>
        <p:nvSpPr>
          <p:cNvPr id="4" name="TextBox 3">
            <a:extLst>
              <a:ext uri="{FF2B5EF4-FFF2-40B4-BE49-F238E27FC236}">
                <a16:creationId xmlns:a16="http://schemas.microsoft.com/office/drawing/2014/main" id="{C04C358C-6897-38A3-78AE-B18BD3AA1050}"/>
              </a:ext>
            </a:extLst>
          </p:cNvPr>
          <p:cNvSpPr txBox="1"/>
          <p:nvPr userDrawn="1"/>
        </p:nvSpPr>
        <p:spPr>
          <a:xfrm>
            <a:off x="3027746" y="2628781"/>
            <a:ext cx="6265527" cy="800219"/>
          </a:xfrm>
          <a:prstGeom prst="rect">
            <a:avLst/>
          </a:prstGeom>
          <a:noFill/>
        </p:spPr>
        <p:txBody>
          <a:bodyPr wrap="square" rtlCol="0">
            <a:spAutoFit/>
          </a:bodyPr>
          <a:lstStyle/>
          <a:p>
            <a:pPr algn="ctr"/>
            <a:r>
              <a:rPr lang="en-US" sz="4600" b="1">
                <a:solidFill>
                  <a:schemeClr val="bg1"/>
                </a:solidFill>
                <a:latin typeface="+mj-lt"/>
              </a:rPr>
              <a:t>THANK YOU</a:t>
            </a:r>
            <a:endParaRPr lang="en-SG" sz="4600" b="1">
              <a:solidFill>
                <a:schemeClr val="bg1"/>
              </a:solidFill>
              <a:latin typeface="+mj-lt"/>
            </a:endParaRPr>
          </a:p>
        </p:txBody>
      </p:sp>
      <p:sp>
        <p:nvSpPr>
          <p:cNvPr id="65" name="Text Placeholder 11">
            <a:extLst>
              <a:ext uri="{FF2B5EF4-FFF2-40B4-BE49-F238E27FC236}">
                <a16:creationId xmlns:a16="http://schemas.microsoft.com/office/drawing/2014/main" id="{C71BE481-CA1B-FC23-ECF2-CBCDED77AD47}"/>
              </a:ext>
            </a:extLst>
          </p:cNvPr>
          <p:cNvSpPr txBox="1">
            <a:spLocks/>
          </p:cNvSpPr>
          <p:nvPr userDrawn="1"/>
        </p:nvSpPr>
        <p:spPr>
          <a:xfrm>
            <a:off x="7270499" y="4276761"/>
            <a:ext cx="1282024" cy="200969"/>
          </a:xfrm>
          <a:prstGeom prst="rect">
            <a:avLst/>
          </a:prstGeom>
        </p:spPr>
        <p:txBody>
          <a:bodyPr vert="horz" lIns="0" tIns="0" rIns="0" bIns="0" anchor="t">
            <a:noAutofit/>
          </a:bodyPr>
          <a:lstStyle>
            <a:lvl1pPr marL="0" indent="0" algn="l" defTabSz="685800" rtl="0" eaLnBrk="1" latinLnBrk="0" hangingPunct="1">
              <a:lnSpc>
                <a:spcPct val="110000"/>
              </a:lnSpc>
              <a:spcBef>
                <a:spcPts val="750"/>
              </a:spcBef>
              <a:buFont typeface="Arial" panose="020B0604020202020204" pitchFamily="34" charset="0"/>
              <a:buNone/>
              <a:defRPr sz="1200" b="0"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SG" sz="1600" b="0" i="0">
                <a:solidFill>
                  <a:schemeClr val="bg1"/>
                </a:solidFill>
                <a:effectLst/>
              </a:rPr>
              <a:t>ASTAR-SG</a:t>
            </a:r>
            <a:endParaRPr lang="en-SG" sz="1600">
              <a:solidFill>
                <a:schemeClr val="bg1"/>
              </a:solidFill>
            </a:endParaRPr>
          </a:p>
        </p:txBody>
      </p:sp>
      <p:pic>
        <p:nvPicPr>
          <p:cNvPr id="25" name="Picture 24" descr="A black arrow on a white background&#10;&#10;Description automatically generated">
            <a:extLst>
              <a:ext uri="{FF2B5EF4-FFF2-40B4-BE49-F238E27FC236}">
                <a16:creationId xmlns:a16="http://schemas.microsoft.com/office/drawing/2014/main" id="{AEB72C5C-347A-0DDF-D7EC-0053639B7225}"/>
              </a:ext>
            </a:extLst>
          </p:cNvPr>
          <p:cNvPicPr>
            <a:picLocks noChangeAspect="1"/>
          </p:cNvPicPr>
          <p:nvPr userDrawn="1"/>
        </p:nvPicPr>
        <p:blipFill>
          <a:blip r:embed="rId6"/>
          <a:stretch>
            <a:fillRect/>
          </a:stretch>
        </p:blipFill>
        <p:spPr>
          <a:xfrm>
            <a:off x="6957632" y="4274114"/>
            <a:ext cx="373280" cy="263432"/>
          </a:xfrm>
          <a:prstGeom prst="rect">
            <a:avLst/>
          </a:prstGeom>
        </p:spPr>
      </p:pic>
      <p:pic>
        <p:nvPicPr>
          <p:cNvPr id="27" name="Picture 26" descr="A white logo on a black background&#10;&#10;Description automatically generated">
            <a:extLst>
              <a:ext uri="{FF2B5EF4-FFF2-40B4-BE49-F238E27FC236}">
                <a16:creationId xmlns:a16="http://schemas.microsoft.com/office/drawing/2014/main" id="{75E00C39-51BA-F66A-99FE-B97D3D29821F}"/>
              </a:ext>
            </a:extLst>
          </p:cNvPr>
          <p:cNvPicPr>
            <a:picLocks noChangeAspect="1"/>
          </p:cNvPicPr>
          <p:nvPr userDrawn="1"/>
        </p:nvPicPr>
        <p:blipFill>
          <a:blip r:embed="rId7"/>
          <a:stretch>
            <a:fillRect/>
          </a:stretch>
        </p:blipFill>
        <p:spPr>
          <a:xfrm>
            <a:off x="5276502" y="4281406"/>
            <a:ext cx="223400" cy="256140"/>
          </a:xfrm>
          <a:prstGeom prst="rect">
            <a:avLst/>
          </a:prstGeom>
        </p:spPr>
      </p:pic>
      <p:sp>
        <p:nvSpPr>
          <p:cNvPr id="2" name="Slide Number Placeholder 8">
            <a:extLst>
              <a:ext uri="{FF2B5EF4-FFF2-40B4-BE49-F238E27FC236}">
                <a16:creationId xmlns:a16="http://schemas.microsoft.com/office/drawing/2014/main" id="{53E0851F-2360-4796-0982-89E4595D2B46}"/>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11">
            <a:extLst>
              <a:ext uri="{FF2B5EF4-FFF2-40B4-BE49-F238E27FC236}">
                <a16:creationId xmlns:a16="http://schemas.microsoft.com/office/drawing/2014/main" id="{414313E2-0A38-3DDA-A877-E6853D7D76C0}"/>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Tree>
    <p:extLst>
      <p:ext uri="{BB962C8B-B14F-4D97-AF65-F5344CB8AC3E}">
        <p14:creationId xmlns:p14="http://schemas.microsoft.com/office/powerpoint/2010/main" val="40031808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losing 2">
    <p:spTree>
      <p:nvGrpSpPr>
        <p:cNvPr id="1" name=""/>
        <p:cNvGrpSpPr/>
        <p:nvPr/>
      </p:nvGrpSpPr>
      <p:grpSpPr>
        <a:xfrm>
          <a:off x="0" y="0"/>
          <a:ext cx="0" cy="0"/>
          <a:chOff x="0" y="0"/>
          <a:chExt cx="0" cy="0"/>
        </a:xfrm>
      </p:grpSpPr>
      <p:sp>
        <p:nvSpPr>
          <p:cNvPr id="3" name="Text Placeholder 11">
            <a:extLst>
              <a:ext uri="{FF2B5EF4-FFF2-40B4-BE49-F238E27FC236}">
                <a16:creationId xmlns:a16="http://schemas.microsoft.com/office/drawing/2014/main" id="{940A6941-43DE-0B3E-0CD2-CE15D4A69DBA}"/>
              </a:ext>
            </a:extLst>
          </p:cNvPr>
          <p:cNvSpPr txBox="1">
            <a:spLocks/>
          </p:cNvSpPr>
          <p:nvPr userDrawn="1"/>
        </p:nvSpPr>
        <p:spPr>
          <a:xfrm>
            <a:off x="7211313" y="4310572"/>
            <a:ext cx="1282024" cy="200969"/>
          </a:xfrm>
          <a:prstGeom prst="rect">
            <a:avLst/>
          </a:prstGeom>
        </p:spPr>
        <p:txBody>
          <a:bodyPr vert="horz" lIns="0" tIns="0" rIns="0" bIns="0" anchor="t">
            <a:noAutofit/>
          </a:bodyPr>
          <a:lstStyle>
            <a:lvl1pPr marL="0" indent="0" algn="l" defTabSz="685800" rtl="0" eaLnBrk="1" latinLnBrk="0" hangingPunct="1">
              <a:lnSpc>
                <a:spcPct val="110000"/>
              </a:lnSpc>
              <a:spcBef>
                <a:spcPts val="750"/>
              </a:spcBef>
              <a:buFont typeface="Arial" panose="020B0604020202020204" pitchFamily="34" charset="0"/>
              <a:buNone/>
              <a:defRPr sz="1200" b="0"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SG" sz="1600" b="0" i="0">
                <a:solidFill>
                  <a:schemeClr val="accent1"/>
                </a:solidFill>
                <a:effectLst/>
              </a:rPr>
              <a:t>ASTAR-SG</a:t>
            </a:r>
            <a:endParaRPr lang="en-SG" sz="1600">
              <a:solidFill>
                <a:schemeClr val="accent1"/>
              </a:solidFill>
            </a:endParaRPr>
          </a:p>
        </p:txBody>
      </p:sp>
      <p:sp>
        <p:nvSpPr>
          <p:cNvPr id="6" name="Text Placeholder 11">
            <a:extLst>
              <a:ext uri="{FF2B5EF4-FFF2-40B4-BE49-F238E27FC236}">
                <a16:creationId xmlns:a16="http://schemas.microsoft.com/office/drawing/2014/main" id="{8D1EF201-3642-3E5E-2626-108FD526F548}"/>
              </a:ext>
            </a:extLst>
          </p:cNvPr>
          <p:cNvSpPr txBox="1">
            <a:spLocks/>
          </p:cNvSpPr>
          <p:nvPr userDrawn="1"/>
        </p:nvSpPr>
        <p:spPr>
          <a:xfrm>
            <a:off x="5543393" y="4304619"/>
            <a:ext cx="1049313" cy="200969"/>
          </a:xfrm>
          <a:prstGeom prst="rect">
            <a:avLst/>
          </a:prstGeom>
        </p:spPr>
        <p:txBody>
          <a:bodyPr vert="horz" lIns="0" tIns="0" rIns="0" bIns="0" anchor="t">
            <a:noAutofit/>
          </a:bodyPr>
          <a:lstStyle>
            <a:lvl1pPr marL="0" indent="0" algn="l" defTabSz="685800" rtl="0" eaLnBrk="1" latinLnBrk="0" hangingPunct="1">
              <a:lnSpc>
                <a:spcPct val="110000"/>
              </a:lnSpc>
              <a:spcBef>
                <a:spcPts val="750"/>
              </a:spcBef>
              <a:buFont typeface="Arial" panose="020B0604020202020204" pitchFamily="34" charset="0"/>
              <a:buNone/>
              <a:defRPr sz="1200" b="0" kern="1200" spc="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r>
              <a:rPr lang="en-SG" sz="1600">
                <a:solidFill>
                  <a:schemeClr val="accent1"/>
                </a:solidFill>
              </a:rPr>
              <a:t>ASTARSG</a:t>
            </a:r>
          </a:p>
        </p:txBody>
      </p:sp>
      <p:pic>
        <p:nvPicPr>
          <p:cNvPr id="22" name="Picture 21">
            <a:extLst>
              <a:ext uri="{FF2B5EF4-FFF2-40B4-BE49-F238E27FC236}">
                <a16:creationId xmlns:a16="http://schemas.microsoft.com/office/drawing/2014/main" id="{3A3B262E-6DAC-B970-0766-348962E58F8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20069" y="4293868"/>
            <a:ext cx="265300" cy="265300"/>
          </a:xfrm>
          <a:prstGeom prst="rect">
            <a:avLst/>
          </a:prstGeom>
        </p:spPr>
      </p:pic>
      <p:pic>
        <p:nvPicPr>
          <p:cNvPr id="23" name="Picture 22">
            <a:extLst>
              <a:ext uri="{FF2B5EF4-FFF2-40B4-BE49-F238E27FC236}">
                <a16:creationId xmlns:a16="http://schemas.microsoft.com/office/drawing/2014/main" id="{E3EB0590-5B92-0D99-D8E0-68E654F3C41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395695" y="4293868"/>
            <a:ext cx="265300" cy="265300"/>
          </a:xfrm>
          <a:prstGeom prst="rect">
            <a:avLst/>
          </a:prstGeom>
        </p:spPr>
      </p:pic>
      <p:pic>
        <p:nvPicPr>
          <p:cNvPr id="25" name="Picture 24">
            <a:extLst>
              <a:ext uri="{FF2B5EF4-FFF2-40B4-BE49-F238E27FC236}">
                <a16:creationId xmlns:a16="http://schemas.microsoft.com/office/drawing/2014/main" id="{3C9B7B96-8620-3DB9-6B2C-6B88140A395B}"/>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979458" y="4293868"/>
            <a:ext cx="265300" cy="265300"/>
          </a:xfrm>
          <a:prstGeom prst="rect">
            <a:avLst/>
          </a:prstGeom>
        </p:spPr>
      </p:pic>
      <p:cxnSp>
        <p:nvCxnSpPr>
          <p:cNvPr id="26" name="Straight Connector 25">
            <a:extLst>
              <a:ext uri="{FF2B5EF4-FFF2-40B4-BE49-F238E27FC236}">
                <a16:creationId xmlns:a16="http://schemas.microsoft.com/office/drawing/2014/main" id="{F9A05D0A-6D6F-B9C2-2787-63AC432EFCAB}"/>
              </a:ext>
            </a:extLst>
          </p:cNvPr>
          <p:cNvCxnSpPr>
            <a:cxnSpLocks/>
          </p:cNvCxnSpPr>
          <p:nvPr userDrawn="1"/>
        </p:nvCxnSpPr>
        <p:spPr>
          <a:xfrm>
            <a:off x="3027746" y="3576051"/>
            <a:ext cx="6265527" cy="0"/>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8" name="Text Placeholder 9">
            <a:extLst>
              <a:ext uri="{FF2B5EF4-FFF2-40B4-BE49-F238E27FC236}">
                <a16:creationId xmlns:a16="http://schemas.microsoft.com/office/drawing/2014/main" id="{7FBA7502-CFDD-E914-24D4-46F4847EE975}"/>
              </a:ext>
            </a:extLst>
          </p:cNvPr>
          <p:cNvSpPr>
            <a:spLocks noGrp="1"/>
          </p:cNvSpPr>
          <p:nvPr>
            <p:ph type="body" sz="quarter" idx="64" hasCustomPrompt="1"/>
          </p:nvPr>
        </p:nvSpPr>
        <p:spPr>
          <a:xfrm>
            <a:off x="780002" y="3766677"/>
            <a:ext cx="10631993" cy="256139"/>
          </a:xfrm>
          <a:prstGeom prst="rect">
            <a:avLst/>
          </a:prstGeom>
        </p:spPr>
        <p:txBody>
          <a:bodyPr lIns="0" tIns="0" rIns="0" bIns="0">
            <a:spAutoFit/>
          </a:bodyPr>
          <a:lstStyle>
            <a:lvl1pPr marL="0" indent="0" algn="ctr">
              <a:lnSpc>
                <a:spcPct val="110000"/>
              </a:lnSpc>
              <a:buNone/>
              <a:defRPr sz="1600" b="0"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vl2pPr marL="457189" indent="0">
              <a:buNone/>
              <a:defRPr b="1" i="0">
                <a:solidFill>
                  <a:schemeClr val="bg1"/>
                </a:solidFill>
                <a:latin typeface="Gilroy SemiBold" pitchFamily="2" charset="77"/>
              </a:defRPr>
            </a:lvl2pPr>
            <a:lvl3pPr marL="914377" indent="0">
              <a:buNone/>
              <a:defRPr b="1" i="0">
                <a:solidFill>
                  <a:schemeClr val="bg1"/>
                </a:solidFill>
                <a:latin typeface="Gilroy SemiBold" pitchFamily="2" charset="77"/>
              </a:defRPr>
            </a:lvl3pPr>
            <a:lvl4pPr marL="1371566" indent="0">
              <a:buNone/>
              <a:defRPr b="1" i="0">
                <a:solidFill>
                  <a:schemeClr val="bg1"/>
                </a:solidFill>
                <a:latin typeface="Gilroy SemiBold" pitchFamily="2" charset="77"/>
              </a:defRPr>
            </a:lvl4pPr>
            <a:lvl5pPr marL="1828754" indent="0">
              <a:buNone/>
              <a:defRPr b="1" i="0">
                <a:solidFill>
                  <a:schemeClr val="bg1"/>
                </a:solidFill>
                <a:latin typeface="Gilroy SemiBold" pitchFamily="2" charset="77"/>
              </a:defRPr>
            </a:lvl5pPr>
          </a:lstStyle>
          <a:p>
            <a:pPr algn="ctr"/>
            <a:r>
              <a:rPr lang="en-GB"/>
              <a:t>For more information, visit </a:t>
            </a:r>
            <a:r>
              <a:rPr lang="en-GB" err="1"/>
              <a:t>www.a-star.edu.sg</a:t>
            </a:r>
            <a:endParaRPr lang="en-GB"/>
          </a:p>
        </p:txBody>
      </p:sp>
      <p:pic>
        <p:nvPicPr>
          <p:cNvPr id="29" name="Picture 28" descr="A blue and red logo with a star&#10;&#10;Description automatically generated">
            <a:extLst>
              <a:ext uri="{FF2B5EF4-FFF2-40B4-BE49-F238E27FC236}">
                <a16:creationId xmlns:a16="http://schemas.microsoft.com/office/drawing/2014/main" id="{15876BC4-3AB6-8877-6904-D334624D817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561175" y="818782"/>
            <a:ext cx="3198663" cy="1479108"/>
          </a:xfrm>
          <a:prstGeom prst="rect">
            <a:avLst/>
          </a:prstGeom>
        </p:spPr>
      </p:pic>
      <p:sp>
        <p:nvSpPr>
          <p:cNvPr id="5" name="TextBox 4">
            <a:extLst>
              <a:ext uri="{FF2B5EF4-FFF2-40B4-BE49-F238E27FC236}">
                <a16:creationId xmlns:a16="http://schemas.microsoft.com/office/drawing/2014/main" id="{3CFBADB5-A0F1-48D7-7047-141DAA34E26E}"/>
              </a:ext>
            </a:extLst>
          </p:cNvPr>
          <p:cNvSpPr txBox="1"/>
          <p:nvPr userDrawn="1"/>
        </p:nvSpPr>
        <p:spPr>
          <a:xfrm>
            <a:off x="3027746" y="2760955"/>
            <a:ext cx="6265527" cy="800219"/>
          </a:xfrm>
          <a:prstGeom prst="rect">
            <a:avLst/>
          </a:prstGeom>
          <a:noFill/>
        </p:spPr>
        <p:txBody>
          <a:bodyPr wrap="square" rtlCol="0">
            <a:spAutoFit/>
          </a:bodyPr>
          <a:lstStyle/>
          <a:p>
            <a:pPr algn="ctr"/>
            <a:r>
              <a:rPr lang="en-US" sz="4600" b="1">
                <a:solidFill>
                  <a:schemeClr val="accent1"/>
                </a:solidFill>
              </a:rPr>
              <a:t>THANK YOU</a:t>
            </a:r>
            <a:endParaRPr lang="en-SG" sz="4600" b="1">
              <a:solidFill>
                <a:schemeClr val="accent1"/>
              </a:solidFill>
            </a:endParaRPr>
          </a:p>
        </p:txBody>
      </p:sp>
      <p:pic>
        <p:nvPicPr>
          <p:cNvPr id="15" name="Picture 14" descr="A red and white flag with a white triangle&#10;&#10;Description automatically generated">
            <a:extLst>
              <a:ext uri="{FF2B5EF4-FFF2-40B4-BE49-F238E27FC236}">
                <a16:creationId xmlns:a16="http://schemas.microsoft.com/office/drawing/2014/main" id="{DEFE5BF9-5D4F-BB3B-EC97-FC17643FF4E5}"/>
              </a:ext>
            </a:extLst>
          </p:cNvPr>
          <p:cNvPicPr>
            <a:picLocks noChangeAspect="1"/>
          </p:cNvPicPr>
          <p:nvPr userDrawn="1"/>
        </p:nvPicPr>
        <p:blipFill>
          <a:blip r:embed="rId6"/>
          <a:stretch>
            <a:fillRect/>
          </a:stretch>
        </p:blipFill>
        <p:spPr>
          <a:xfrm>
            <a:off x="6865281" y="4303029"/>
            <a:ext cx="363781" cy="256139"/>
          </a:xfrm>
          <a:prstGeom prst="rect">
            <a:avLst/>
          </a:prstGeom>
        </p:spPr>
      </p:pic>
      <p:pic>
        <p:nvPicPr>
          <p:cNvPr id="17" name="Picture 16" descr="A black background with a black square&#10;&#10;Description automatically generated with medium confidence">
            <a:extLst>
              <a:ext uri="{FF2B5EF4-FFF2-40B4-BE49-F238E27FC236}">
                <a16:creationId xmlns:a16="http://schemas.microsoft.com/office/drawing/2014/main" id="{9676FF9D-AC20-174C-BDED-97CE3C9FC16C}"/>
              </a:ext>
            </a:extLst>
          </p:cNvPr>
          <p:cNvPicPr>
            <a:picLocks noChangeAspect="1"/>
          </p:cNvPicPr>
          <p:nvPr userDrawn="1"/>
        </p:nvPicPr>
        <p:blipFill>
          <a:blip r:embed="rId7"/>
          <a:stretch>
            <a:fillRect/>
          </a:stretch>
        </p:blipFill>
        <p:spPr>
          <a:xfrm>
            <a:off x="5244443" y="4303880"/>
            <a:ext cx="222657" cy="255288"/>
          </a:xfrm>
          <a:prstGeom prst="rect">
            <a:avLst/>
          </a:prstGeom>
        </p:spPr>
      </p:pic>
      <p:sp>
        <p:nvSpPr>
          <p:cNvPr id="2" name="Slide Number Placeholder 8">
            <a:extLst>
              <a:ext uri="{FF2B5EF4-FFF2-40B4-BE49-F238E27FC236}">
                <a16:creationId xmlns:a16="http://schemas.microsoft.com/office/drawing/2014/main" id="{DA683E2F-FE88-0A2B-DA3D-F6EAF5FE6EEA}"/>
              </a:ext>
            </a:extLst>
          </p:cNvPr>
          <p:cNvSpPr txBox="1">
            <a:spLocks/>
          </p:cNvSpPr>
          <p:nvPr userDrawn="1"/>
        </p:nvSpPr>
        <p:spPr>
          <a:xfrm>
            <a:off x="239999" y="6518548"/>
            <a:ext cx="720517" cy="177080"/>
          </a:xfrm>
          <a:prstGeom prst="rect">
            <a:avLst/>
          </a:prstGeom>
        </p:spPr>
        <p:txBody>
          <a:bodyPr lIns="0" tIns="0" rIns="0" bIns="0"/>
          <a:lstStyle>
            <a:defPPr>
              <a:defRPr lang="en-US"/>
            </a:defPPr>
            <a:lvl1pPr marL="0" algn="r" defTabSz="914400" rtl="0" eaLnBrk="1" latinLnBrk="0" hangingPunct="1">
              <a:lnSpc>
                <a:spcPct val="110000"/>
              </a:lnSpc>
              <a:defRPr sz="1300" kern="1200">
                <a:solidFill>
                  <a:srgbClr val="22222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15E97092-FB62-2940-BF72-90FEE759286B}" type="slidenum">
              <a:rPr lang="en-US" sz="800" smtClean="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rPr>
              <a:pPr algn="l"/>
              <a:t>‹#›</a:t>
            </a:fld>
            <a:endParaRPr lang="en-US" sz="80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Text Placeholder 11">
            <a:extLst>
              <a:ext uri="{FF2B5EF4-FFF2-40B4-BE49-F238E27FC236}">
                <a16:creationId xmlns:a16="http://schemas.microsoft.com/office/drawing/2014/main" id="{2224AD59-FC5B-3532-BD1A-DC0DC73DB95F}"/>
              </a:ext>
            </a:extLst>
          </p:cNvPr>
          <p:cNvSpPr>
            <a:spLocks noGrp="1"/>
          </p:cNvSpPr>
          <p:nvPr>
            <p:ph type="body" sz="quarter" idx="63" hasCustomPrompt="1"/>
          </p:nvPr>
        </p:nvSpPr>
        <p:spPr>
          <a:xfrm>
            <a:off x="1558174" y="6518548"/>
            <a:ext cx="4876800" cy="177080"/>
          </a:xfrm>
          <a:prstGeom prst="rect">
            <a:avLst/>
          </a:prstGeom>
        </p:spPr>
        <p:txBody>
          <a:bodyPr vert="horz" lIns="0" tIns="0" rIns="0" anchor="t">
            <a:noAutofit/>
          </a:bodyPr>
          <a:lstStyle>
            <a:lvl1pPr marL="0" indent="0" algn="l">
              <a:lnSpc>
                <a:spcPct val="100000"/>
              </a:lnSpc>
              <a:spcBef>
                <a:spcPts val="200"/>
              </a:spcBef>
              <a:buNone/>
              <a:defRPr sz="900" b="0" spc="0" baseline="0">
                <a:solidFill>
                  <a:schemeClr val="bg2">
                    <a:lumMod val="50000"/>
                    <a:alpha val="61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en-SG"/>
              <a:t>(Security / Sensitivity) Classification</a:t>
            </a:r>
          </a:p>
        </p:txBody>
      </p:sp>
    </p:spTree>
    <p:extLst>
      <p:ext uri="{BB962C8B-B14F-4D97-AF65-F5344CB8AC3E}">
        <p14:creationId xmlns:p14="http://schemas.microsoft.com/office/powerpoint/2010/main" val="16580025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7DCCCA-5415-55BE-8A0B-ACD55522FFAE}"/>
              </a:ext>
            </a:extLst>
          </p:cNvPr>
          <p:cNvSpPr>
            <a:spLocks noGrp="1"/>
          </p:cNvSpPr>
          <p:nvPr>
            <p:ph type="dt" sz="half" idx="10"/>
          </p:nvPr>
        </p:nvSpPr>
        <p:spPr/>
        <p:txBody>
          <a:bodyPr/>
          <a:lstStyle/>
          <a:p>
            <a:fld id="{A935ACB6-088C-4DC6-A35F-4FAC1F4D275E}" type="datetime1">
              <a:rPr lang="en-SG" smtClean="0"/>
              <a:t>8/10/2026</a:t>
            </a:fld>
            <a:endParaRPr lang="en-SG"/>
          </a:p>
        </p:txBody>
      </p:sp>
      <p:sp>
        <p:nvSpPr>
          <p:cNvPr id="3" name="Footer Placeholder 2">
            <a:extLst>
              <a:ext uri="{FF2B5EF4-FFF2-40B4-BE49-F238E27FC236}">
                <a16:creationId xmlns:a16="http://schemas.microsoft.com/office/drawing/2014/main" id="{46849B63-72BC-744A-A754-3E3450411523}"/>
              </a:ext>
            </a:extLst>
          </p:cNvPr>
          <p:cNvSpPr>
            <a:spLocks noGrp="1"/>
          </p:cNvSpPr>
          <p:nvPr>
            <p:ph type="ftr" sz="quarter" idx="11"/>
          </p:nvPr>
        </p:nvSpPr>
        <p:spPr/>
        <p:txBody>
          <a:bodyPr/>
          <a:lstStyle/>
          <a:p>
            <a:r>
              <a:rPr lang="en-SG"/>
              <a:t>RESTRICTED</a:t>
            </a:r>
          </a:p>
        </p:txBody>
      </p:sp>
      <p:sp>
        <p:nvSpPr>
          <p:cNvPr id="4" name="Slide Number Placeholder 3">
            <a:extLst>
              <a:ext uri="{FF2B5EF4-FFF2-40B4-BE49-F238E27FC236}">
                <a16:creationId xmlns:a16="http://schemas.microsoft.com/office/drawing/2014/main" id="{E01CAD3F-7CF5-7D26-8AD3-1341DA2F37EA}"/>
              </a:ext>
            </a:extLst>
          </p:cNvPr>
          <p:cNvSpPr>
            <a:spLocks noGrp="1"/>
          </p:cNvSpPr>
          <p:nvPr>
            <p:ph type="sldNum" sz="quarter" idx="12"/>
          </p:nvPr>
        </p:nvSpPr>
        <p:spPr/>
        <p:txBody>
          <a:bodyPr/>
          <a:lstStyle/>
          <a:p>
            <a:fld id="{CC67C8C6-D419-4E2E-ADA8-6E0736ECAB7E}" type="slidenum">
              <a:rPr lang="en-SG" smtClean="0"/>
              <a:t>‹#›</a:t>
            </a:fld>
            <a:endParaRPr lang="en-SG"/>
          </a:p>
        </p:txBody>
      </p:sp>
    </p:spTree>
    <p:extLst>
      <p:ext uri="{BB962C8B-B14F-4D97-AF65-F5344CB8AC3E}">
        <p14:creationId xmlns:p14="http://schemas.microsoft.com/office/powerpoint/2010/main" val="1921597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61990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94" r:id="rId6"/>
    <p:sldLayoutId id="2147483666" r:id="rId7"/>
    <p:sldLayoutId id="2147483667" r:id="rId8"/>
    <p:sldLayoutId id="2147483668" r:id="rId9"/>
    <p:sldLayoutId id="2147483691" r:id="rId10"/>
    <p:sldLayoutId id="2147483669" r:id="rId11"/>
    <p:sldLayoutId id="2147483670" r:id="rId12"/>
    <p:sldLayoutId id="2147483687" r:id="rId13"/>
    <p:sldLayoutId id="2147483672" r:id="rId14"/>
    <p:sldLayoutId id="2147483671" r:id="rId15"/>
    <p:sldLayoutId id="2147483676" r:id="rId16"/>
    <p:sldLayoutId id="2147483673" r:id="rId17"/>
    <p:sldLayoutId id="2147483677" r:id="rId18"/>
    <p:sldLayoutId id="2147483693" r:id="rId19"/>
    <p:sldLayoutId id="2147483678" r:id="rId20"/>
    <p:sldLayoutId id="2147483679" r:id="rId21"/>
    <p:sldLayoutId id="2147483690" r:id="rId22"/>
    <p:sldLayoutId id="2147483683" r:id="rId23"/>
    <p:sldLayoutId id="2147483686" r:id="rId24"/>
    <p:sldLayoutId id="2147483685" r:id="rId25"/>
    <p:sldLayoutId id="2147483680" r:id="rId26"/>
    <p:sldLayoutId id="2147483681" r:id="rId27"/>
    <p:sldLayoutId id="2147483682" r:id="rId28"/>
    <p:sldLayoutId id="2147483688" r:id="rId29"/>
    <p:sldLayoutId id="2147483689" r:id="rId30"/>
    <p:sldLayoutId id="2147483695" r:id="rId31"/>
  </p:sldLayoutIdLst>
  <p:txStyles>
    <p:titleStyle>
      <a:lvl1pPr algn="l" defTabSz="914377" rtl="0" eaLnBrk="1" latinLnBrk="0" hangingPunct="1">
        <a:lnSpc>
          <a:spcPct val="90000"/>
        </a:lnSpc>
        <a:spcBef>
          <a:spcPct val="0"/>
        </a:spcBef>
        <a:buNone/>
        <a:defRPr sz="4667"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itssastar.sharepoint.com/:x:/r/sites/SERCStrategicPlanning/Shared%20Documents/Strategic%20Planning%20Channel/21.%20MTC%20Domain%20Planning/07.%20RIE2030%20Planning/MTC%20Mission%20FI%20Paper/02.%20Ops%20Documents/Web%20Information/00.%20MTC%20MISSION%20FI%20Submission%20of%20Funding%20Opportunities.xlsx?d=w63105d92c6834b939b1ccfec8d7d3f17&amp;csf=1&amp;web=1&amp;e=uWxsAt"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svg"/></Relationships>
</file>

<file path=ppt/slides/_rels/slide6.xml.rels><?xml version="1.0" encoding="UTF-8" standalone="yes"?>
<Relationships xmlns="http://schemas.openxmlformats.org/package/2006/relationships"><Relationship Id="rId2" Type="http://schemas.microsoft.com/office/2018/10/relationships/comments" Target="../comments/modernComment_7FFFFAE6_AF3FA751.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hyperlink" Target="mailto:MTC_MISSION@a-star.edu.sg" TargetMode="External"/><Relationship Id="rId2" Type="http://schemas.microsoft.com/office/2018/10/relationships/comments" Target="../comments/modernComment_7FFFFAE4_CE4C94D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microsoft.com/office/2018/10/relationships/comments" Target="../comments/modernComment_7FFFFADE_5B1108F5.xml"/><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microsoft.com/office/2018/10/relationships/comments" Target="../comments/modernComment_7FFFFAE5_B728A88C.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7FFFFAE8_B37EE04C.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7FFFFACF_FCC8A80A.xm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image" Target="../media/image31.svg"/><Relationship Id="rId3" Type="http://schemas.microsoft.com/office/2018/10/relationships/comments" Target="../comments/modernComment_7FFFFADF_91E46505.xml"/><Relationship Id="rId7" Type="http://schemas.openxmlformats.org/officeDocument/2006/relationships/image" Target="../media/image30.sv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29.svg"/><Relationship Id="rId5" Type="http://schemas.openxmlformats.org/officeDocument/2006/relationships/image" Target="../media/image28.svg"/><Relationship Id="rId4" Type="http://schemas.openxmlformats.org/officeDocument/2006/relationships/image" Target="../media/image27.svg"/><Relationship Id="rId9" Type="http://schemas.openxmlformats.org/officeDocument/2006/relationships/hyperlink" Target="mailto:MTC_MISSION@a-star.edu.s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7FFFFAD8_3C63BE77.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microsoft.com/office/2018/10/relationships/comments" Target="../comments/modernComment_7FFFFAD9_DF975C0E.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microsoft.com/office/2018/10/relationships/comments" Target="../comments/modernComment_7FFFFAE2_460F3C22.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CAAAC04-E24C-61A0-7DF0-5F9D496B2EDF}"/>
              </a:ext>
            </a:extLst>
          </p:cNvPr>
          <p:cNvSpPr>
            <a:spLocks noGrp="1"/>
          </p:cNvSpPr>
          <p:nvPr>
            <p:ph type="body" sz="quarter" idx="69"/>
          </p:nvPr>
        </p:nvSpPr>
        <p:spPr>
          <a:xfrm>
            <a:off x="334569" y="5682895"/>
            <a:ext cx="3434439" cy="246221"/>
          </a:xfrm>
        </p:spPr>
        <p:txBody>
          <a:bodyPr/>
          <a:lstStyle/>
          <a:p>
            <a:r>
              <a:rPr lang="en-US" dirty="0"/>
              <a:t>Oct 2026</a:t>
            </a:r>
          </a:p>
        </p:txBody>
      </p:sp>
      <p:sp>
        <p:nvSpPr>
          <p:cNvPr id="2" name="Title 1">
            <a:extLst>
              <a:ext uri="{FF2B5EF4-FFF2-40B4-BE49-F238E27FC236}">
                <a16:creationId xmlns:a16="http://schemas.microsoft.com/office/drawing/2014/main" id="{144FBF66-2A88-2740-E8C9-CF6DA0AB21F3}"/>
              </a:ext>
            </a:extLst>
          </p:cNvPr>
          <p:cNvSpPr>
            <a:spLocks noGrp="1"/>
          </p:cNvSpPr>
          <p:nvPr>
            <p:ph type="ctrTitle"/>
          </p:nvPr>
        </p:nvSpPr>
        <p:spPr/>
        <p:txBody>
          <a:bodyPr/>
          <a:lstStyle/>
          <a:p>
            <a:r>
              <a:rPr lang="en-US" sz="3600" dirty="0">
                <a:latin typeface="Open Sans"/>
                <a:ea typeface="Open Sans"/>
                <a:cs typeface="Open Sans"/>
              </a:rPr>
              <a:t>MTC MISSION Funding Initiative</a:t>
            </a:r>
            <a:endParaRPr lang="en-US" sz="3600" dirty="0"/>
          </a:p>
        </p:txBody>
      </p:sp>
      <p:sp>
        <p:nvSpPr>
          <p:cNvPr id="6" name="Text Placeholder 5">
            <a:extLst>
              <a:ext uri="{FF2B5EF4-FFF2-40B4-BE49-F238E27FC236}">
                <a16:creationId xmlns:a16="http://schemas.microsoft.com/office/drawing/2014/main" id="{4670C6CB-3BC8-177D-F518-65307DF90EDD}"/>
              </a:ext>
            </a:extLst>
          </p:cNvPr>
          <p:cNvSpPr>
            <a:spLocks noGrp="1"/>
          </p:cNvSpPr>
          <p:nvPr>
            <p:ph type="body" sz="quarter" idx="67"/>
          </p:nvPr>
        </p:nvSpPr>
        <p:spPr/>
        <p:txBody>
          <a:bodyPr/>
          <a:lstStyle/>
          <a:p>
            <a:endParaRPr lang="en-SG"/>
          </a:p>
        </p:txBody>
      </p:sp>
      <p:sp>
        <p:nvSpPr>
          <p:cNvPr id="8" name="Rectangle 1">
            <a:extLst>
              <a:ext uri="{FF2B5EF4-FFF2-40B4-BE49-F238E27FC236}">
                <a16:creationId xmlns:a16="http://schemas.microsoft.com/office/drawing/2014/main" id="{259D3ACA-4513-45A7-433F-A53D62D46639}"/>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panose="020B0604020202020204" pitchFamily="34" charset="0"/>
                <a:hlinkClick r:id="rId2"/>
              </a:rPr>
              <a:t>00. MTC MISSION FI Submission of Funding Opportunities.xlsx</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61268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FCADB0A8-1CB4-0E52-F4BE-18C212E62FD1}"/>
              </a:ext>
            </a:extLst>
          </p:cNvPr>
          <p:cNvSpPr>
            <a:spLocks noGrp="1"/>
          </p:cNvSpPr>
          <p:nvPr>
            <p:ph type="body" sz="quarter" idx="36"/>
          </p:nvPr>
        </p:nvSpPr>
        <p:spPr/>
        <p:txBody>
          <a:bodyPr/>
          <a:lstStyle/>
          <a:p>
            <a:pPr marL="457200" indent="-457200">
              <a:buFont typeface="+mj-lt"/>
              <a:buAutoNum type="arabicPeriod"/>
            </a:pPr>
            <a:r>
              <a:rPr lang="en-SG"/>
              <a:t>Shifts in Manufacturing, Trade and Connectivity (MTC) Domain </a:t>
            </a:r>
          </a:p>
          <a:p>
            <a:pPr marL="457200" indent="-457200">
              <a:buFont typeface="+mj-lt"/>
              <a:buAutoNum type="arabicPeriod"/>
            </a:pPr>
            <a:r>
              <a:rPr lang="en-SG"/>
              <a:t>MTC MISSION FI</a:t>
            </a:r>
          </a:p>
          <a:p>
            <a:pPr marL="457200" indent="-457200">
              <a:buAutoNum type="arabicPeriod"/>
            </a:pPr>
            <a:r>
              <a:rPr lang="en-SG">
                <a:latin typeface="Open Sans"/>
                <a:ea typeface="Open Sans"/>
                <a:cs typeface="Open Sans"/>
              </a:rPr>
              <a:t>MTC MISSION project Application and Evaluation Process</a:t>
            </a:r>
          </a:p>
          <a:p>
            <a:pPr marL="457200" indent="-457200">
              <a:buFont typeface="Arial" panose="020B0604020202020204" pitchFamily="34" charset="0"/>
              <a:buAutoNum type="arabicPeriod"/>
            </a:pPr>
            <a:r>
              <a:rPr lang="en-US"/>
              <a:t>Project Key Performance Indicators (KPIs) / Tracking Indicators (TIs)</a:t>
            </a:r>
            <a:endParaRPr lang="en-SG">
              <a:latin typeface="Open Sans"/>
              <a:ea typeface="Open Sans"/>
              <a:cs typeface="Open Sans"/>
            </a:endParaRPr>
          </a:p>
          <a:p>
            <a:pPr marL="457200" indent="-457200">
              <a:buFont typeface="Arial" panose="020B0604020202020204" pitchFamily="34" charset="0"/>
              <a:buAutoNum type="arabicPeriod"/>
            </a:pPr>
            <a:r>
              <a:rPr lang="en-SG">
                <a:latin typeface="Open Sans"/>
                <a:ea typeface="Open Sans"/>
                <a:cs typeface="Open Sans"/>
              </a:rPr>
              <a:t>Post-Award Management and Reporting</a:t>
            </a:r>
          </a:p>
          <a:p>
            <a:pPr marL="457200" indent="-457200">
              <a:buFont typeface="+mj-lt"/>
              <a:buAutoNum type="arabicPeriod"/>
            </a:pPr>
            <a:r>
              <a:rPr lang="en-SG"/>
              <a:t>Key Differences between MTC IAF-PP FI and MTC MISSION FI</a:t>
            </a:r>
          </a:p>
          <a:p>
            <a:pPr marL="457200" indent="-457200">
              <a:buFont typeface="+mj-lt"/>
              <a:buAutoNum type="arabicPeriod"/>
            </a:pPr>
            <a:r>
              <a:rPr lang="en-SG"/>
              <a:t>Key Takeaways</a:t>
            </a:r>
            <a:endParaRPr lang="en-SG" sz="2400"/>
          </a:p>
          <a:p>
            <a:pPr marL="457200" indent="-457200">
              <a:buFont typeface="+mj-lt"/>
              <a:buAutoNum type="arabicPeriod"/>
            </a:pPr>
            <a:endParaRPr lang="en-SG" sz="2400"/>
          </a:p>
          <a:p>
            <a:pPr marL="457200" indent="-457200">
              <a:buFont typeface="+mj-lt"/>
              <a:buAutoNum type="arabicPeriod"/>
            </a:pPr>
            <a:endParaRPr lang="en-SG" sz="2400"/>
          </a:p>
          <a:p>
            <a:pPr marL="457200" indent="-457200">
              <a:buFont typeface="+mj-lt"/>
              <a:buAutoNum type="arabicPeriod"/>
            </a:pPr>
            <a:endParaRPr lang="en-SG" sz="2400"/>
          </a:p>
          <a:p>
            <a:pPr marL="457200" indent="-457200">
              <a:buFont typeface="+mj-lt"/>
              <a:buAutoNum type="arabicPeriod"/>
            </a:pPr>
            <a:endParaRPr lang="en-SG" sz="2400"/>
          </a:p>
          <a:p>
            <a:pPr marL="457200" indent="-457200">
              <a:buFont typeface="+mj-lt"/>
              <a:buAutoNum type="arabicPeriod"/>
            </a:pPr>
            <a:endParaRPr lang="en-SG" sz="2400"/>
          </a:p>
          <a:p>
            <a:endParaRPr lang="en-SG" sz="2400"/>
          </a:p>
        </p:txBody>
      </p:sp>
      <p:sp>
        <p:nvSpPr>
          <p:cNvPr id="7" name="Text Placeholder 6">
            <a:extLst>
              <a:ext uri="{FF2B5EF4-FFF2-40B4-BE49-F238E27FC236}">
                <a16:creationId xmlns:a16="http://schemas.microsoft.com/office/drawing/2014/main" id="{400FA695-48C9-5F57-6831-CC585C93290D}"/>
              </a:ext>
            </a:extLst>
          </p:cNvPr>
          <p:cNvSpPr>
            <a:spLocks noGrp="1"/>
          </p:cNvSpPr>
          <p:nvPr>
            <p:ph type="body" sz="quarter" idx="64"/>
          </p:nvPr>
        </p:nvSpPr>
        <p:spPr/>
        <p:txBody>
          <a:bodyPr/>
          <a:lstStyle/>
          <a:p>
            <a:r>
              <a:rPr lang="en-US"/>
              <a:t>Sharing on the shifts in MTC Domain and MTC MISSION FI </a:t>
            </a:r>
            <a:endParaRPr lang="en-SG"/>
          </a:p>
        </p:txBody>
      </p:sp>
      <p:sp>
        <p:nvSpPr>
          <p:cNvPr id="6" name="Text Placeholder 5">
            <a:extLst>
              <a:ext uri="{FF2B5EF4-FFF2-40B4-BE49-F238E27FC236}">
                <a16:creationId xmlns:a16="http://schemas.microsoft.com/office/drawing/2014/main" id="{700343C8-EF9A-CE93-5509-AB3076B4C04F}"/>
              </a:ext>
            </a:extLst>
          </p:cNvPr>
          <p:cNvSpPr>
            <a:spLocks noGrp="1"/>
          </p:cNvSpPr>
          <p:nvPr>
            <p:ph type="body" sz="quarter" idx="63"/>
          </p:nvPr>
        </p:nvSpPr>
        <p:spPr/>
        <p:txBody>
          <a:bodyPr/>
          <a:lstStyle/>
          <a:p>
            <a:endParaRPr lang="en-SG"/>
          </a:p>
        </p:txBody>
      </p:sp>
      <p:sp>
        <p:nvSpPr>
          <p:cNvPr id="8" name="Text Placeholder 7">
            <a:extLst>
              <a:ext uri="{FF2B5EF4-FFF2-40B4-BE49-F238E27FC236}">
                <a16:creationId xmlns:a16="http://schemas.microsoft.com/office/drawing/2014/main" id="{2E54394F-F950-1520-D5A5-D18C1D719231}"/>
              </a:ext>
            </a:extLst>
          </p:cNvPr>
          <p:cNvSpPr>
            <a:spLocks noGrp="1"/>
          </p:cNvSpPr>
          <p:nvPr>
            <p:ph type="body" sz="quarter" idx="65"/>
          </p:nvPr>
        </p:nvSpPr>
        <p:spPr/>
        <p:txBody>
          <a:bodyPr/>
          <a:lstStyle/>
          <a:p>
            <a:endParaRPr lang="en-SG"/>
          </a:p>
        </p:txBody>
      </p:sp>
    </p:spTree>
    <p:extLst>
      <p:ext uri="{BB962C8B-B14F-4D97-AF65-F5344CB8AC3E}">
        <p14:creationId xmlns:p14="http://schemas.microsoft.com/office/powerpoint/2010/main" val="2282683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08FFDC41-292C-465F-B3D4-8C83E1F99106}"/>
              </a:ext>
            </a:extLst>
          </p:cNvPr>
          <p:cNvSpPr>
            <a:spLocks noGrp="1"/>
          </p:cNvSpPr>
          <p:nvPr>
            <p:ph type="body" sz="quarter" idx="36"/>
          </p:nvPr>
        </p:nvSpPr>
        <p:spPr>
          <a:xfrm>
            <a:off x="628335" y="819372"/>
            <a:ext cx="10079999" cy="5184080"/>
          </a:xfrm>
        </p:spPr>
        <p:txBody>
          <a:bodyPr/>
          <a:lstStyle/>
          <a:p>
            <a:pPr>
              <a:lnSpc>
                <a:spcPct val="100000"/>
              </a:lnSpc>
              <a:spcBef>
                <a:spcPts val="0"/>
              </a:spcBef>
            </a:pPr>
            <a:r>
              <a:rPr lang="en-SG" dirty="0"/>
              <a:t>In RIE2030, MTC Domain will:  </a:t>
            </a:r>
          </a:p>
          <a:p>
            <a:pPr marL="342900" indent="-342900" algn="just">
              <a:lnSpc>
                <a:spcPct val="100000"/>
              </a:lnSpc>
              <a:spcBef>
                <a:spcPts val="0"/>
              </a:spcBef>
              <a:buFont typeface="Arial" panose="020B0604020202020204" pitchFamily="34" charset="0"/>
              <a:buChar char="•"/>
            </a:pPr>
            <a:r>
              <a:rPr lang="en-SG" dirty="0"/>
              <a:t>Focus on mainly Horizon 1 and 2 efforts with Horizon 3 research right-sited to the academic horizontal as the centre of gravity</a:t>
            </a:r>
          </a:p>
        </p:txBody>
      </p:sp>
      <p:sp>
        <p:nvSpPr>
          <p:cNvPr id="11" name="Text Placeholder 10">
            <a:extLst>
              <a:ext uri="{FF2B5EF4-FFF2-40B4-BE49-F238E27FC236}">
                <a16:creationId xmlns:a16="http://schemas.microsoft.com/office/drawing/2014/main" id="{27018D9A-CE65-4F0C-0CFA-C69FACC73534}"/>
              </a:ext>
            </a:extLst>
          </p:cNvPr>
          <p:cNvSpPr>
            <a:spLocks noGrp="1"/>
          </p:cNvSpPr>
          <p:nvPr>
            <p:ph type="body" sz="quarter" idx="64"/>
          </p:nvPr>
        </p:nvSpPr>
        <p:spPr/>
        <p:txBody>
          <a:bodyPr/>
          <a:lstStyle/>
          <a:p>
            <a:r>
              <a:rPr lang="en-US" sz="2400"/>
              <a:t>Shifts in Manufacturing, Trade and Connectivity (MTC) Domain </a:t>
            </a:r>
            <a:endParaRPr lang="en-SG" sz="2400"/>
          </a:p>
        </p:txBody>
      </p:sp>
      <p:sp>
        <p:nvSpPr>
          <p:cNvPr id="10" name="Text Placeholder 9">
            <a:extLst>
              <a:ext uri="{FF2B5EF4-FFF2-40B4-BE49-F238E27FC236}">
                <a16:creationId xmlns:a16="http://schemas.microsoft.com/office/drawing/2014/main" id="{22DD20AB-5D08-CCD2-852F-4B81E1480A15}"/>
              </a:ext>
            </a:extLst>
          </p:cNvPr>
          <p:cNvSpPr>
            <a:spLocks noGrp="1"/>
          </p:cNvSpPr>
          <p:nvPr>
            <p:ph type="body" sz="quarter" idx="63"/>
          </p:nvPr>
        </p:nvSpPr>
        <p:spPr/>
        <p:txBody>
          <a:bodyPr/>
          <a:lstStyle/>
          <a:p>
            <a:endParaRPr lang="en-SG"/>
          </a:p>
        </p:txBody>
      </p:sp>
      <p:sp>
        <p:nvSpPr>
          <p:cNvPr id="12" name="Text Placeholder 11">
            <a:extLst>
              <a:ext uri="{FF2B5EF4-FFF2-40B4-BE49-F238E27FC236}">
                <a16:creationId xmlns:a16="http://schemas.microsoft.com/office/drawing/2014/main" id="{BE6B8D39-4A44-12AA-64CC-C5AF5C41B2A7}"/>
              </a:ext>
            </a:extLst>
          </p:cNvPr>
          <p:cNvSpPr>
            <a:spLocks noGrp="1"/>
          </p:cNvSpPr>
          <p:nvPr>
            <p:ph type="body" sz="quarter" idx="65"/>
          </p:nvPr>
        </p:nvSpPr>
        <p:spPr/>
        <p:txBody>
          <a:bodyPr/>
          <a:lstStyle/>
          <a:p>
            <a:endParaRPr lang="en-SG"/>
          </a:p>
        </p:txBody>
      </p:sp>
      <p:sp>
        <p:nvSpPr>
          <p:cNvPr id="18" name="Rectangle: Rounded Corners 17">
            <a:extLst>
              <a:ext uri="{FF2B5EF4-FFF2-40B4-BE49-F238E27FC236}">
                <a16:creationId xmlns:a16="http://schemas.microsoft.com/office/drawing/2014/main" id="{6A24DA00-1958-6A24-B24D-62002D5A85D0}"/>
              </a:ext>
            </a:extLst>
          </p:cNvPr>
          <p:cNvSpPr/>
          <p:nvPr/>
        </p:nvSpPr>
        <p:spPr>
          <a:xfrm>
            <a:off x="2514576" y="2019986"/>
            <a:ext cx="3053224" cy="4697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Horizon 1</a:t>
            </a:r>
            <a:endParaRPr lang="en-SG" b="1"/>
          </a:p>
        </p:txBody>
      </p:sp>
      <p:sp>
        <p:nvSpPr>
          <p:cNvPr id="19" name="Rectangle: Rounded Corners 18">
            <a:extLst>
              <a:ext uri="{FF2B5EF4-FFF2-40B4-BE49-F238E27FC236}">
                <a16:creationId xmlns:a16="http://schemas.microsoft.com/office/drawing/2014/main" id="{155F66F8-C451-4AC4-DBAD-324907ECAF26}"/>
              </a:ext>
            </a:extLst>
          </p:cNvPr>
          <p:cNvSpPr/>
          <p:nvPr/>
        </p:nvSpPr>
        <p:spPr>
          <a:xfrm>
            <a:off x="5663861" y="2019986"/>
            <a:ext cx="3053224" cy="4697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Horizon 2</a:t>
            </a:r>
            <a:endParaRPr lang="en-SG" b="1"/>
          </a:p>
        </p:txBody>
      </p:sp>
      <p:sp>
        <p:nvSpPr>
          <p:cNvPr id="20" name="Rectangle: Rounded Corners 19">
            <a:extLst>
              <a:ext uri="{FF2B5EF4-FFF2-40B4-BE49-F238E27FC236}">
                <a16:creationId xmlns:a16="http://schemas.microsoft.com/office/drawing/2014/main" id="{C5631FBD-87D2-D9E4-9567-D1B024C87FEE}"/>
              </a:ext>
            </a:extLst>
          </p:cNvPr>
          <p:cNvSpPr/>
          <p:nvPr/>
        </p:nvSpPr>
        <p:spPr>
          <a:xfrm>
            <a:off x="8802776" y="2019986"/>
            <a:ext cx="3053224" cy="4697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Horizon 3</a:t>
            </a:r>
            <a:endParaRPr lang="en-SG" b="1"/>
          </a:p>
        </p:txBody>
      </p:sp>
      <p:sp>
        <p:nvSpPr>
          <p:cNvPr id="21" name="Rectangle 20">
            <a:extLst>
              <a:ext uri="{FF2B5EF4-FFF2-40B4-BE49-F238E27FC236}">
                <a16:creationId xmlns:a16="http://schemas.microsoft.com/office/drawing/2014/main" id="{42204103-913D-1F49-A75F-15E00835F31B}"/>
              </a:ext>
            </a:extLst>
          </p:cNvPr>
          <p:cNvSpPr/>
          <p:nvPr/>
        </p:nvSpPr>
        <p:spPr>
          <a:xfrm>
            <a:off x="2514576" y="3149774"/>
            <a:ext cx="3053224" cy="1772557"/>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Applied research comprising of innovation with companies to deepen innovation mandate of industry leaders in Singapore</a:t>
            </a:r>
            <a:endParaRPr lang="en-SG">
              <a:solidFill>
                <a:schemeClr val="tx1"/>
              </a:solidFill>
            </a:endParaRPr>
          </a:p>
        </p:txBody>
      </p:sp>
      <p:sp>
        <p:nvSpPr>
          <p:cNvPr id="22" name="Rectangle 21">
            <a:extLst>
              <a:ext uri="{FF2B5EF4-FFF2-40B4-BE49-F238E27FC236}">
                <a16:creationId xmlns:a16="http://schemas.microsoft.com/office/drawing/2014/main" id="{A7AC5133-2CC2-0EA8-BA83-C7815C20E2E1}"/>
              </a:ext>
            </a:extLst>
          </p:cNvPr>
          <p:cNvSpPr/>
          <p:nvPr/>
        </p:nvSpPr>
        <p:spPr>
          <a:xfrm>
            <a:off x="5657815" y="3149774"/>
            <a:ext cx="3053224" cy="1772557"/>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Mission-driven translational research that is aligned to the R&amp;D focus areas identified by the sector leads (EDB, ESG, MPA or CAAS)</a:t>
            </a:r>
            <a:endParaRPr lang="en-SG">
              <a:solidFill>
                <a:schemeClr val="tx1"/>
              </a:solidFill>
            </a:endParaRPr>
          </a:p>
        </p:txBody>
      </p:sp>
      <p:sp>
        <p:nvSpPr>
          <p:cNvPr id="23" name="Rectangle 22">
            <a:extLst>
              <a:ext uri="{FF2B5EF4-FFF2-40B4-BE49-F238E27FC236}">
                <a16:creationId xmlns:a16="http://schemas.microsoft.com/office/drawing/2014/main" id="{E3902BDC-30CD-6802-7DBB-BA385D339AE6}"/>
              </a:ext>
            </a:extLst>
          </p:cNvPr>
          <p:cNvSpPr/>
          <p:nvPr/>
        </p:nvSpPr>
        <p:spPr>
          <a:xfrm>
            <a:off x="8802776" y="3149774"/>
            <a:ext cx="3053224" cy="1772557"/>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Curiosity driven research</a:t>
            </a:r>
            <a:endParaRPr lang="en-SG">
              <a:solidFill>
                <a:schemeClr val="tx1"/>
              </a:solidFill>
            </a:endParaRPr>
          </a:p>
        </p:txBody>
      </p:sp>
      <p:sp>
        <p:nvSpPr>
          <p:cNvPr id="24" name="Rectangle 23">
            <a:extLst>
              <a:ext uri="{FF2B5EF4-FFF2-40B4-BE49-F238E27FC236}">
                <a16:creationId xmlns:a16="http://schemas.microsoft.com/office/drawing/2014/main" id="{AD12143E-475E-63BA-0A13-EBFA4258F6F2}"/>
              </a:ext>
            </a:extLst>
          </p:cNvPr>
          <p:cNvSpPr/>
          <p:nvPr/>
        </p:nvSpPr>
        <p:spPr>
          <a:xfrm>
            <a:off x="2514576" y="2584880"/>
            <a:ext cx="3053224" cy="46972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&lt;3 Years</a:t>
            </a:r>
            <a:endParaRPr lang="en-SG" dirty="0">
              <a:solidFill>
                <a:schemeClr val="tx1"/>
              </a:solidFill>
            </a:endParaRPr>
          </a:p>
        </p:txBody>
      </p:sp>
      <p:sp>
        <p:nvSpPr>
          <p:cNvPr id="25" name="Rectangle 24">
            <a:extLst>
              <a:ext uri="{FF2B5EF4-FFF2-40B4-BE49-F238E27FC236}">
                <a16:creationId xmlns:a16="http://schemas.microsoft.com/office/drawing/2014/main" id="{8141593E-1740-EAE3-08D9-C3B80E2EAD9B}"/>
              </a:ext>
            </a:extLst>
          </p:cNvPr>
          <p:cNvSpPr/>
          <p:nvPr/>
        </p:nvSpPr>
        <p:spPr>
          <a:xfrm>
            <a:off x="5657815" y="2584880"/>
            <a:ext cx="3053224" cy="46972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2026-2035 (3 – 10 years)</a:t>
            </a:r>
            <a:endParaRPr lang="en-SG">
              <a:solidFill>
                <a:schemeClr val="tx1"/>
              </a:solidFill>
            </a:endParaRPr>
          </a:p>
        </p:txBody>
      </p:sp>
      <p:sp>
        <p:nvSpPr>
          <p:cNvPr id="26" name="Rectangle 25">
            <a:extLst>
              <a:ext uri="{FF2B5EF4-FFF2-40B4-BE49-F238E27FC236}">
                <a16:creationId xmlns:a16="http://schemas.microsoft.com/office/drawing/2014/main" id="{C564B406-E39D-BFD8-2FB9-F7B97CBC8514}"/>
              </a:ext>
            </a:extLst>
          </p:cNvPr>
          <p:cNvSpPr/>
          <p:nvPr/>
        </p:nvSpPr>
        <p:spPr>
          <a:xfrm>
            <a:off x="8802776" y="2584880"/>
            <a:ext cx="3053224" cy="46972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Beyond 2035 (&gt;10 years)</a:t>
            </a:r>
            <a:endParaRPr lang="en-SG">
              <a:solidFill>
                <a:schemeClr val="tx1"/>
              </a:solidFill>
            </a:endParaRPr>
          </a:p>
        </p:txBody>
      </p:sp>
      <p:sp>
        <p:nvSpPr>
          <p:cNvPr id="27" name="Rectangle 26">
            <a:extLst>
              <a:ext uri="{FF2B5EF4-FFF2-40B4-BE49-F238E27FC236}">
                <a16:creationId xmlns:a16="http://schemas.microsoft.com/office/drawing/2014/main" id="{5E92E123-399F-90E3-A65E-8C9D6B0741D1}"/>
              </a:ext>
            </a:extLst>
          </p:cNvPr>
          <p:cNvSpPr/>
          <p:nvPr/>
        </p:nvSpPr>
        <p:spPr>
          <a:xfrm>
            <a:off x="2514576" y="5568902"/>
            <a:ext cx="3053224" cy="46972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IAF-ICP or GAP</a:t>
            </a:r>
            <a:endParaRPr lang="en-SG">
              <a:solidFill>
                <a:schemeClr val="tx1"/>
              </a:solidFill>
            </a:endParaRPr>
          </a:p>
        </p:txBody>
      </p:sp>
      <p:sp>
        <p:nvSpPr>
          <p:cNvPr id="28" name="Rectangle 27">
            <a:extLst>
              <a:ext uri="{FF2B5EF4-FFF2-40B4-BE49-F238E27FC236}">
                <a16:creationId xmlns:a16="http://schemas.microsoft.com/office/drawing/2014/main" id="{6CD83C18-7532-5DD1-2ECD-8B46CCFC0E79}"/>
              </a:ext>
            </a:extLst>
          </p:cNvPr>
          <p:cNvSpPr/>
          <p:nvPr/>
        </p:nvSpPr>
        <p:spPr>
          <a:xfrm>
            <a:off x="5657815" y="5568902"/>
            <a:ext cx="3053224" cy="46972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MTC MISSION FI</a:t>
            </a:r>
            <a:endParaRPr lang="en-SG">
              <a:solidFill>
                <a:schemeClr val="tx1"/>
              </a:solidFill>
            </a:endParaRPr>
          </a:p>
        </p:txBody>
      </p:sp>
      <p:sp>
        <p:nvSpPr>
          <p:cNvPr id="29" name="Rectangle 28">
            <a:extLst>
              <a:ext uri="{FF2B5EF4-FFF2-40B4-BE49-F238E27FC236}">
                <a16:creationId xmlns:a16="http://schemas.microsoft.com/office/drawing/2014/main" id="{DEB641B3-EA1C-CB4B-9C8F-BDA5D70574D1}"/>
              </a:ext>
            </a:extLst>
          </p:cNvPr>
          <p:cNvSpPr/>
          <p:nvPr/>
        </p:nvSpPr>
        <p:spPr>
          <a:xfrm>
            <a:off x="8802776" y="5568902"/>
            <a:ext cx="3053224" cy="46972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YIRG, CRP, Frontier CRP</a:t>
            </a:r>
            <a:endParaRPr lang="en-SG">
              <a:solidFill>
                <a:schemeClr val="tx1"/>
              </a:solidFill>
            </a:endParaRPr>
          </a:p>
        </p:txBody>
      </p:sp>
      <p:sp>
        <p:nvSpPr>
          <p:cNvPr id="30" name="Rectangle: Rounded Corners 29">
            <a:extLst>
              <a:ext uri="{FF2B5EF4-FFF2-40B4-BE49-F238E27FC236}">
                <a16:creationId xmlns:a16="http://schemas.microsoft.com/office/drawing/2014/main" id="{0E127BB2-1AC3-58B5-CBEE-9A2C3468F77F}"/>
              </a:ext>
            </a:extLst>
          </p:cNvPr>
          <p:cNvSpPr/>
          <p:nvPr/>
        </p:nvSpPr>
        <p:spPr>
          <a:xfrm>
            <a:off x="447380" y="2608240"/>
            <a:ext cx="1972852" cy="4697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Timeframe</a:t>
            </a:r>
            <a:endParaRPr lang="en-SG" b="1"/>
          </a:p>
        </p:txBody>
      </p:sp>
      <p:sp>
        <p:nvSpPr>
          <p:cNvPr id="31" name="Rectangle: Rounded Corners 30">
            <a:extLst>
              <a:ext uri="{FF2B5EF4-FFF2-40B4-BE49-F238E27FC236}">
                <a16:creationId xmlns:a16="http://schemas.microsoft.com/office/drawing/2014/main" id="{FCBD685A-20E9-360F-ACA4-3CD172CEE571}"/>
              </a:ext>
            </a:extLst>
          </p:cNvPr>
          <p:cNvSpPr/>
          <p:nvPr/>
        </p:nvSpPr>
        <p:spPr>
          <a:xfrm>
            <a:off x="404932" y="3173132"/>
            <a:ext cx="1972852" cy="174919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a:t>Description</a:t>
            </a:r>
            <a:endParaRPr lang="en-SG" b="1"/>
          </a:p>
        </p:txBody>
      </p:sp>
      <p:sp>
        <p:nvSpPr>
          <p:cNvPr id="32" name="Rectangle: Rounded Corners 31">
            <a:extLst>
              <a:ext uri="{FF2B5EF4-FFF2-40B4-BE49-F238E27FC236}">
                <a16:creationId xmlns:a16="http://schemas.microsoft.com/office/drawing/2014/main" id="{06E8A456-295F-6046-2FB7-D8DECC3875C4}"/>
              </a:ext>
            </a:extLst>
          </p:cNvPr>
          <p:cNvSpPr/>
          <p:nvPr/>
        </p:nvSpPr>
        <p:spPr>
          <a:xfrm>
            <a:off x="404932" y="5568902"/>
            <a:ext cx="1972852" cy="4697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Funding</a:t>
            </a:r>
          </a:p>
        </p:txBody>
      </p:sp>
      <p:sp>
        <p:nvSpPr>
          <p:cNvPr id="34" name="Rectangle 33">
            <a:extLst>
              <a:ext uri="{FF2B5EF4-FFF2-40B4-BE49-F238E27FC236}">
                <a16:creationId xmlns:a16="http://schemas.microsoft.com/office/drawing/2014/main" id="{9D8AF00F-C5E3-AF0D-B959-9C611236A19A}"/>
              </a:ext>
            </a:extLst>
          </p:cNvPr>
          <p:cNvSpPr/>
          <p:nvPr/>
        </p:nvSpPr>
        <p:spPr>
          <a:xfrm>
            <a:off x="2514576" y="5010754"/>
            <a:ext cx="3053224" cy="46972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Commercialisation</a:t>
            </a:r>
            <a:endParaRPr lang="en-SG">
              <a:solidFill>
                <a:schemeClr val="tx1"/>
              </a:solidFill>
            </a:endParaRPr>
          </a:p>
        </p:txBody>
      </p:sp>
      <p:sp>
        <p:nvSpPr>
          <p:cNvPr id="35" name="Rectangle 34">
            <a:extLst>
              <a:ext uri="{FF2B5EF4-FFF2-40B4-BE49-F238E27FC236}">
                <a16:creationId xmlns:a16="http://schemas.microsoft.com/office/drawing/2014/main" id="{902E3C39-251B-6953-1107-51469B84D0EC}"/>
              </a:ext>
            </a:extLst>
          </p:cNvPr>
          <p:cNvSpPr/>
          <p:nvPr/>
        </p:nvSpPr>
        <p:spPr>
          <a:xfrm>
            <a:off x="5657815" y="5010754"/>
            <a:ext cx="3053224" cy="46972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Translation</a:t>
            </a:r>
            <a:endParaRPr lang="en-SG">
              <a:solidFill>
                <a:schemeClr val="tx1"/>
              </a:solidFill>
            </a:endParaRPr>
          </a:p>
        </p:txBody>
      </p:sp>
      <p:sp>
        <p:nvSpPr>
          <p:cNvPr id="36" name="Rectangle 35">
            <a:extLst>
              <a:ext uri="{FF2B5EF4-FFF2-40B4-BE49-F238E27FC236}">
                <a16:creationId xmlns:a16="http://schemas.microsoft.com/office/drawing/2014/main" id="{92BF6B2E-E438-AA71-5010-2316DFB68BC2}"/>
              </a:ext>
            </a:extLst>
          </p:cNvPr>
          <p:cNvSpPr/>
          <p:nvPr/>
        </p:nvSpPr>
        <p:spPr>
          <a:xfrm>
            <a:off x="8802776" y="5010754"/>
            <a:ext cx="3053224" cy="469726"/>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Research</a:t>
            </a:r>
            <a:endParaRPr lang="en-SG">
              <a:solidFill>
                <a:schemeClr val="tx1"/>
              </a:solidFill>
            </a:endParaRPr>
          </a:p>
        </p:txBody>
      </p:sp>
      <p:sp>
        <p:nvSpPr>
          <p:cNvPr id="37" name="Rectangle: Rounded Corners 36">
            <a:extLst>
              <a:ext uri="{FF2B5EF4-FFF2-40B4-BE49-F238E27FC236}">
                <a16:creationId xmlns:a16="http://schemas.microsoft.com/office/drawing/2014/main" id="{CE54DFE6-9514-F161-F442-9466D68635BA}"/>
              </a:ext>
            </a:extLst>
          </p:cNvPr>
          <p:cNvSpPr/>
          <p:nvPr/>
        </p:nvSpPr>
        <p:spPr>
          <a:xfrm>
            <a:off x="404932" y="5010754"/>
            <a:ext cx="1972852" cy="469726"/>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Activities</a:t>
            </a:r>
          </a:p>
        </p:txBody>
      </p:sp>
      <p:sp>
        <p:nvSpPr>
          <p:cNvPr id="33" name="Rectangle 32">
            <a:extLst>
              <a:ext uri="{FF2B5EF4-FFF2-40B4-BE49-F238E27FC236}">
                <a16:creationId xmlns:a16="http://schemas.microsoft.com/office/drawing/2014/main" id="{8D70A975-C073-3ABF-5E71-20D20479BED1}"/>
              </a:ext>
            </a:extLst>
          </p:cNvPr>
          <p:cNvSpPr/>
          <p:nvPr/>
        </p:nvSpPr>
        <p:spPr>
          <a:xfrm>
            <a:off x="2505922" y="1944513"/>
            <a:ext cx="6229719" cy="416722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1471816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2CA35-AAD4-7C1B-EC53-9AF02970E4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11C4629F-8E0E-4F0A-EA1A-9A9CCE90773B}"/>
              </a:ext>
            </a:extLst>
          </p:cNvPr>
          <p:cNvSpPr>
            <a:spLocks noGrp="1"/>
          </p:cNvSpPr>
          <p:nvPr>
            <p:ph type="body" sz="quarter" idx="36"/>
          </p:nvPr>
        </p:nvSpPr>
        <p:spPr>
          <a:xfrm>
            <a:off x="628335" y="978946"/>
            <a:ext cx="10079999" cy="5024506"/>
          </a:xfrm>
        </p:spPr>
        <p:txBody>
          <a:bodyPr/>
          <a:lstStyle/>
          <a:p>
            <a:pPr algn="just"/>
            <a:endParaRPr lang="en-SG"/>
          </a:p>
          <a:p>
            <a:pPr algn="just"/>
            <a:endParaRPr lang="en-SG"/>
          </a:p>
          <a:p>
            <a:pPr algn="just"/>
            <a:endParaRPr lang="en-SG"/>
          </a:p>
          <a:p>
            <a:pPr algn="just"/>
            <a:endParaRPr lang="en-SG"/>
          </a:p>
          <a:p>
            <a:pPr algn="just"/>
            <a:endParaRPr lang="en-SG"/>
          </a:p>
          <a:p>
            <a:pPr algn="just"/>
            <a:endParaRPr lang="en-SG"/>
          </a:p>
          <a:p>
            <a:pPr algn="just"/>
            <a:endParaRPr lang="en-SG"/>
          </a:p>
          <a:p>
            <a:pPr algn="just"/>
            <a:endParaRPr lang="en-SG"/>
          </a:p>
          <a:p>
            <a:pPr algn="just"/>
            <a:endParaRPr lang="en-SG"/>
          </a:p>
          <a:p>
            <a:pPr algn="just"/>
            <a:endParaRPr lang="en-SG"/>
          </a:p>
          <a:p>
            <a:pPr algn="just"/>
            <a:endParaRPr lang="en-SG"/>
          </a:p>
          <a:p>
            <a:pPr marL="342900" indent="-342900" algn="just">
              <a:buFont typeface="Arial" panose="020B0604020202020204" pitchFamily="34" charset="0"/>
              <a:buChar char="•"/>
            </a:pPr>
            <a:r>
              <a:rPr lang="en-SG"/>
              <a:t>Sector Leads from economic and connectivity agencies will have explicit and enhanced responsibilities to own sectoral R&amp;D strategies and implementation plans to drive end-to-end strategies. </a:t>
            </a:r>
          </a:p>
        </p:txBody>
      </p:sp>
      <p:graphicFrame>
        <p:nvGraphicFramePr>
          <p:cNvPr id="16" name="Table 15">
            <a:extLst>
              <a:ext uri="{FF2B5EF4-FFF2-40B4-BE49-F238E27FC236}">
                <a16:creationId xmlns:a16="http://schemas.microsoft.com/office/drawing/2014/main" id="{0618723E-5334-6599-36A9-4C70570573AF}"/>
              </a:ext>
            </a:extLst>
          </p:cNvPr>
          <p:cNvGraphicFramePr>
            <a:graphicFrameLocks noGrp="1"/>
          </p:cNvGraphicFramePr>
          <p:nvPr>
            <p:extLst>
              <p:ext uri="{D42A27DB-BD31-4B8C-83A1-F6EECF244321}">
                <p14:modId xmlns:p14="http://schemas.microsoft.com/office/powerpoint/2010/main" val="439975175"/>
              </p:ext>
            </p:extLst>
          </p:nvPr>
        </p:nvGraphicFramePr>
        <p:xfrm>
          <a:off x="1758699" y="1434540"/>
          <a:ext cx="8392466" cy="2823908"/>
        </p:xfrm>
        <a:graphic>
          <a:graphicData uri="http://schemas.openxmlformats.org/drawingml/2006/table">
            <a:tbl>
              <a:tblPr firstRow="1" bandRow="1">
                <a:tableStyleId>{5C22544A-7EE6-4342-B048-85BDC9FD1C3A}</a:tableStyleId>
              </a:tblPr>
              <a:tblGrid>
                <a:gridCol w="4809863">
                  <a:extLst>
                    <a:ext uri="{9D8B030D-6E8A-4147-A177-3AD203B41FA5}">
                      <a16:colId xmlns:a16="http://schemas.microsoft.com/office/drawing/2014/main" val="4173792354"/>
                    </a:ext>
                  </a:extLst>
                </a:gridCol>
                <a:gridCol w="3582603">
                  <a:extLst>
                    <a:ext uri="{9D8B030D-6E8A-4147-A177-3AD203B41FA5}">
                      <a16:colId xmlns:a16="http://schemas.microsoft.com/office/drawing/2014/main" val="1741457224"/>
                    </a:ext>
                  </a:extLst>
                </a:gridCol>
              </a:tblGrid>
              <a:tr h="2823908">
                <a:tc>
                  <a:txBody>
                    <a:bodyPr/>
                    <a:lstStyle/>
                    <a:p>
                      <a:endParaRPr lang="en-SG"/>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SG"/>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1993696"/>
                  </a:ext>
                </a:extLst>
              </a:tr>
            </a:tbl>
          </a:graphicData>
        </a:graphic>
      </p:graphicFrame>
      <p:sp>
        <p:nvSpPr>
          <p:cNvPr id="11" name="Text Placeholder 10">
            <a:extLst>
              <a:ext uri="{FF2B5EF4-FFF2-40B4-BE49-F238E27FC236}">
                <a16:creationId xmlns:a16="http://schemas.microsoft.com/office/drawing/2014/main" id="{897F204E-76B9-4F89-DD9A-70407E84288F}"/>
              </a:ext>
            </a:extLst>
          </p:cNvPr>
          <p:cNvSpPr>
            <a:spLocks noGrp="1"/>
          </p:cNvSpPr>
          <p:nvPr>
            <p:ph type="body" sz="quarter" idx="64"/>
          </p:nvPr>
        </p:nvSpPr>
        <p:spPr/>
        <p:txBody>
          <a:bodyPr/>
          <a:lstStyle/>
          <a:p>
            <a:pPr algn="just"/>
            <a:r>
              <a:rPr lang="en-US" sz="2400"/>
              <a:t>MTC will concentrate on selected sectors with outsized economic importance to Singapore </a:t>
            </a:r>
            <a:endParaRPr lang="en-SG" sz="2400"/>
          </a:p>
        </p:txBody>
      </p:sp>
      <p:sp>
        <p:nvSpPr>
          <p:cNvPr id="10" name="Text Placeholder 9">
            <a:extLst>
              <a:ext uri="{FF2B5EF4-FFF2-40B4-BE49-F238E27FC236}">
                <a16:creationId xmlns:a16="http://schemas.microsoft.com/office/drawing/2014/main" id="{91D2C904-BDA7-9569-E85E-DA63831B0541}"/>
              </a:ext>
            </a:extLst>
          </p:cNvPr>
          <p:cNvSpPr>
            <a:spLocks noGrp="1"/>
          </p:cNvSpPr>
          <p:nvPr>
            <p:ph type="body" sz="quarter" idx="63"/>
          </p:nvPr>
        </p:nvSpPr>
        <p:spPr/>
        <p:txBody>
          <a:bodyPr/>
          <a:lstStyle/>
          <a:p>
            <a:endParaRPr lang="en-SG"/>
          </a:p>
        </p:txBody>
      </p:sp>
      <p:sp>
        <p:nvSpPr>
          <p:cNvPr id="12" name="Text Placeholder 11">
            <a:extLst>
              <a:ext uri="{FF2B5EF4-FFF2-40B4-BE49-F238E27FC236}">
                <a16:creationId xmlns:a16="http://schemas.microsoft.com/office/drawing/2014/main" id="{7639BCAD-0EF8-B752-6C52-6D3AFB445E7C}"/>
              </a:ext>
            </a:extLst>
          </p:cNvPr>
          <p:cNvSpPr>
            <a:spLocks noGrp="1"/>
          </p:cNvSpPr>
          <p:nvPr>
            <p:ph type="body" sz="quarter" idx="65"/>
          </p:nvPr>
        </p:nvSpPr>
        <p:spPr/>
        <p:txBody>
          <a:bodyPr/>
          <a:lstStyle/>
          <a:p>
            <a:endParaRPr lang="en-SG"/>
          </a:p>
        </p:txBody>
      </p:sp>
      <p:sp>
        <p:nvSpPr>
          <p:cNvPr id="15" name="TextBox 14">
            <a:extLst>
              <a:ext uri="{FF2B5EF4-FFF2-40B4-BE49-F238E27FC236}">
                <a16:creationId xmlns:a16="http://schemas.microsoft.com/office/drawing/2014/main" id="{CC9F04DF-AEBB-26F1-9B10-E8AA7D74BFF3}"/>
              </a:ext>
            </a:extLst>
          </p:cNvPr>
          <p:cNvSpPr txBox="1"/>
          <p:nvPr/>
        </p:nvSpPr>
        <p:spPr>
          <a:xfrm>
            <a:off x="6833512" y="1434541"/>
            <a:ext cx="4730153" cy="1754326"/>
          </a:xfrm>
          <a:prstGeom prst="rect">
            <a:avLst/>
          </a:prstGeom>
          <a:noFill/>
        </p:spPr>
        <p:txBody>
          <a:bodyPr wrap="square" rtlCol="0">
            <a:spAutoFit/>
          </a:bodyPr>
          <a:lstStyle/>
          <a:p>
            <a:r>
              <a:rPr lang="en-US" b="1" u="sng"/>
              <a:t>Connectivity</a:t>
            </a:r>
            <a:endParaRPr lang="en-US" b="1"/>
          </a:p>
          <a:p>
            <a:pPr marL="285750" indent="-285750">
              <a:buFont typeface="Arial" panose="020B0604020202020204" pitchFamily="34" charset="0"/>
              <a:buChar char="•"/>
            </a:pPr>
            <a:r>
              <a:rPr lang="en-US"/>
              <a:t>Hub of the Future </a:t>
            </a:r>
          </a:p>
          <a:p>
            <a:pPr marL="742950" lvl="1" indent="-285750">
              <a:buFont typeface="Arial" panose="020B0604020202020204" pitchFamily="34" charset="0"/>
              <a:buChar char="•"/>
            </a:pPr>
            <a:r>
              <a:rPr lang="en-US"/>
              <a:t>Sea Transport</a:t>
            </a:r>
          </a:p>
          <a:p>
            <a:pPr marL="742950" lvl="1" indent="-285750">
              <a:buFont typeface="Arial" panose="020B0604020202020204" pitchFamily="34" charset="0"/>
              <a:buChar char="•"/>
            </a:pPr>
            <a:r>
              <a:rPr lang="en-US"/>
              <a:t>Air Transport</a:t>
            </a:r>
          </a:p>
          <a:p>
            <a:pPr marL="742950" lvl="1" indent="-285750">
              <a:buFont typeface="Arial" panose="020B0604020202020204" pitchFamily="34" charset="0"/>
              <a:buChar char="•"/>
            </a:pPr>
            <a:r>
              <a:rPr lang="en-US"/>
              <a:t>Land Transport (</a:t>
            </a:r>
            <a:r>
              <a:rPr lang="en-US" i="1">
                <a:solidFill>
                  <a:schemeClr val="accent6">
                    <a:lumMod val="40000"/>
                    <a:lumOff val="60000"/>
                  </a:schemeClr>
                </a:solidFill>
              </a:rPr>
              <a:t>new</a:t>
            </a:r>
            <a:r>
              <a:rPr lang="en-US"/>
              <a:t>)</a:t>
            </a:r>
            <a:endParaRPr lang="en-US" i="1">
              <a:solidFill>
                <a:srgbClr val="0070C0"/>
              </a:solidFill>
            </a:endParaRPr>
          </a:p>
          <a:p>
            <a:pPr marL="285750" indent="-285750">
              <a:buFont typeface="Arial" panose="020B0604020202020204" pitchFamily="34" charset="0"/>
              <a:buChar char="•"/>
            </a:pPr>
            <a:r>
              <a:rPr lang="en-US"/>
              <a:t>Space</a:t>
            </a:r>
          </a:p>
        </p:txBody>
      </p:sp>
      <p:sp>
        <p:nvSpPr>
          <p:cNvPr id="17" name="TextBox 16">
            <a:extLst>
              <a:ext uri="{FF2B5EF4-FFF2-40B4-BE49-F238E27FC236}">
                <a16:creationId xmlns:a16="http://schemas.microsoft.com/office/drawing/2014/main" id="{9F0128E1-A406-DC3F-39B7-BCBBC68E67B5}"/>
              </a:ext>
            </a:extLst>
          </p:cNvPr>
          <p:cNvSpPr txBox="1"/>
          <p:nvPr/>
        </p:nvSpPr>
        <p:spPr>
          <a:xfrm>
            <a:off x="1977029" y="1434541"/>
            <a:ext cx="4730153" cy="2862322"/>
          </a:xfrm>
          <a:prstGeom prst="rect">
            <a:avLst/>
          </a:prstGeom>
          <a:noFill/>
        </p:spPr>
        <p:txBody>
          <a:bodyPr wrap="square" rtlCol="0">
            <a:spAutoFit/>
          </a:bodyPr>
          <a:lstStyle/>
          <a:p>
            <a:r>
              <a:rPr lang="en-US" b="1" u="sng"/>
              <a:t>Manufacturing and Trade</a:t>
            </a:r>
            <a:endParaRPr lang="en-US" b="1"/>
          </a:p>
          <a:p>
            <a:pPr marL="285750" indent="-285750">
              <a:buFont typeface="Arial" panose="020B0604020202020204" pitchFamily="34" charset="0"/>
              <a:buChar char="•"/>
            </a:pPr>
            <a:r>
              <a:rPr lang="en-US"/>
              <a:t>Semiconductor (incl complex eqpt for semiconductor </a:t>
            </a:r>
            <a:r>
              <a:rPr lang="en-US" err="1"/>
              <a:t>mfg</a:t>
            </a:r>
            <a:r>
              <a:rPr lang="en-US"/>
              <a:t>) </a:t>
            </a:r>
          </a:p>
          <a:p>
            <a:pPr marL="285750" indent="-285750">
              <a:buFont typeface="Arial" panose="020B0604020202020204" pitchFamily="34" charset="0"/>
              <a:buChar char="•"/>
            </a:pPr>
            <a:r>
              <a:rPr lang="en-US"/>
              <a:t>Bioeconomy (</a:t>
            </a:r>
            <a:r>
              <a:rPr lang="en-US" i="1">
                <a:solidFill>
                  <a:schemeClr val="accent6">
                    <a:lumMod val="40000"/>
                    <a:lumOff val="60000"/>
                  </a:schemeClr>
                </a:solidFill>
              </a:rPr>
              <a:t>new and more focused</a:t>
            </a:r>
            <a:r>
              <a:rPr lang="en-US"/>
              <a:t>)</a:t>
            </a:r>
            <a:endParaRPr lang="en-US" i="1">
              <a:solidFill>
                <a:srgbClr val="0070C0"/>
              </a:solidFill>
            </a:endParaRPr>
          </a:p>
          <a:p>
            <a:pPr marL="285750" indent="-285750">
              <a:buFont typeface="Arial" panose="020B0604020202020204" pitchFamily="34" charset="0"/>
              <a:buChar char="•"/>
            </a:pPr>
            <a:r>
              <a:rPr lang="en-US"/>
              <a:t>Aerospace</a:t>
            </a:r>
          </a:p>
          <a:p>
            <a:pPr marL="285750" indent="-285750">
              <a:buFont typeface="Arial" panose="020B0604020202020204" pitchFamily="34" charset="0"/>
              <a:buChar char="•"/>
            </a:pPr>
            <a:r>
              <a:rPr lang="en-US"/>
              <a:t>Robotics</a:t>
            </a:r>
          </a:p>
          <a:p>
            <a:pPr marL="285750" indent="-285750">
              <a:buFont typeface="Arial" panose="020B0604020202020204" pitchFamily="34" charset="0"/>
              <a:buChar char="•"/>
            </a:pPr>
            <a:r>
              <a:rPr lang="en-US"/>
              <a:t>Additive Manufacturing</a:t>
            </a:r>
          </a:p>
          <a:p>
            <a:pPr marL="285750" indent="-285750">
              <a:buFont typeface="Arial" panose="020B0604020202020204" pitchFamily="34" charset="0"/>
              <a:buChar char="•"/>
            </a:pPr>
            <a:r>
              <a:rPr lang="en-US"/>
              <a:t>Marine &amp; Offshore</a:t>
            </a:r>
          </a:p>
          <a:p>
            <a:pPr marL="285750" indent="-285750">
              <a:buFont typeface="Arial" panose="020B0604020202020204" pitchFamily="34" charset="0"/>
              <a:buChar char="•"/>
            </a:pPr>
            <a:r>
              <a:rPr lang="en-US"/>
              <a:t>Food Manufacturing</a:t>
            </a:r>
          </a:p>
          <a:p>
            <a:pPr marL="285750" indent="-285750">
              <a:buFont typeface="Arial" panose="020B0604020202020204" pitchFamily="34" charset="0"/>
              <a:buChar char="•"/>
            </a:pPr>
            <a:r>
              <a:rPr lang="en-US"/>
              <a:t>Logistics</a:t>
            </a:r>
            <a:endParaRPr lang="en-US" u="sng"/>
          </a:p>
        </p:txBody>
      </p:sp>
    </p:spTree>
    <p:extLst>
      <p:ext uri="{BB962C8B-B14F-4D97-AF65-F5344CB8AC3E}">
        <p14:creationId xmlns:p14="http://schemas.microsoft.com/office/powerpoint/2010/main" val="2160264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A02B9-901E-4DBF-4846-0404EDF324C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45DB0F80-4F44-E04C-9783-BE5472802AF2}"/>
              </a:ext>
            </a:extLst>
          </p:cNvPr>
          <p:cNvSpPr>
            <a:spLocks noGrp="1"/>
          </p:cNvSpPr>
          <p:nvPr>
            <p:ph type="body" sz="quarter" idx="64"/>
          </p:nvPr>
        </p:nvSpPr>
        <p:spPr>
          <a:xfrm>
            <a:off x="628332" y="339452"/>
            <a:ext cx="10706860" cy="480000"/>
          </a:xfrm>
        </p:spPr>
        <p:txBody>
          <a:bodyPr/>
          <a:lstStyle/>
          <a:p>
            <a:pPr algn="just"/>
            <a:r>
              <a:rPr lang="en-SG" sz="2400"/>
              <a:t>A MTC MISSION Programme is sector-directed and led by a Portfolio Director</a:t>
            </a:r>
          </a:p>
        </p:txBody>
      </p:sp>
      <p:sp>
        <p:nvSpPr>
          <p:cNvPr id="4" name="Text Placeholder 3">
            <a:extLst>
              <a:ext uri="{FF2B5EF4-FFF2-40B4-BE49-F238E27FC236}">
                <a16:creationId xmlns:a16="http://schemas.microsoft.com/office/drawing/2014/main" id="{D0C0D50C-76CC-BC28-3AC7-91FBDB44A9A6}"/>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97F5F6E5-532D-37FB-E311-C1F3A845B693}"/>
              </a:ext>
            </a:extLst>
          </p:cNvPr>
          <p:cNvSpPr>
            <a:spLocks noGrp="1"/>
          </p:cNvSpPr>
          <p:nvPr>
            <p:ph type="body" sz="quarter" idx="65"/>
          </p:nvPr>
        </p:nvSpPr>
        <p:spPr/>
        <p:txBody>
          <a:bodyPr/>
          <a:lstStyle/>
          <a:p>
            <a:endParaRPr lang="en-SG"/>
          </a:p>
        </p:txBody>
      </p:sp>
      <p:sp>
        <p:nvSpPr>
          <p:cNvPr id="6" name="Google Shape;3282;p69">
            <a:extLst>
              <a:ext uri="{FF2B5EF4-FFF2-40B4-BE49-F238E27FC236}">
                <a16:creationId xmlns:a16="http://schemas.microsoft.com/office/drawing/2014/main" id="{F275B3AB-9E58-E38F-C296-C9DA252A937F}"/>
              </a:ext>
            </a:extLst>
          </p:cNvPr>
          <p:cNvSpPr/>
          <p:nvPr/>
        </p:nvSpPr>
        <p:spPr>
          <a:xfrm>
            <a:off x="751631" y="2894434"/>
            <a:ext cx="2254448" cy="408036"/>
          </a:xfrm>
          <a:prstGeom prst="chevron">
            <a:avLst>
              <a:gd name="adj" fmla="val 3095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mj-lt"/>
                <a:ea typeface="Inter"/>
                <a:cs typeface="Inter"/>
                <a:sym typeface="Inter"/>
              </a:rPr>
              <a:t>1</a:t>
            </a:r>
            <a:endParaRPr b="1">
              <a:solidFill>
                <a:schemeClr val="lt1"/>
              </a:solidFill>
              <a:latin typeface="+mj-lt"/>
              <a:ea typeface="Inter"/>
              <a:cs typeface="Inter"/>
              <a:sym typeface="Inter"/>
            </a:endParaRPr>
          </a:p>
        </p:txBody>
      </p:sp>
      <p:sp>
        <p:nvSpPr>
          <p:cNvPr id="7" name="Google Shape;3283;p69">
            <a:extLst>
              <a:ext uri="{FF2B5EF4-FFF2-40B4-BE49-F238E27FC236}">
                <a16:creationId xmlns:a16="http://schemas.microsoft.com/office/drawing/2014/main" id="{F69925B6-0EF2-7FD0-8562-D3F9C2085185}"/>
              </a:ext>
            </a:extLst>
          </p:cNvPr>
          <p:cNvSpPr/>
          <p:nvPr/>
        </p:nvSpPr>
        <p:spPr>
          <a:xfrm>
            <a:off x="2888019" y="2894440"/>
            <a:ext cx="2254448" cy="408036"/>
          </a:xfrm>
          <a:prstGeom prst="chevron">
            <a:avLst>
              <a:gd name="adj" fmla="val 30950"/>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mj-lt"/>
                <a:ea typeface="Inter"/>
                <a:cs typeface="Inter"/>
                <a:sym typeface="Inter"/>
              </a:rPr>
              <a:t>2</a:t>
            </a:r>
            <a:endParaRPr b="1">
              <a:solidFill>
                <a:schemeClr val="lt1"/>
              </a:solidFill>
              <a:latin typeface="+mj-lt"/>
              <a:ea typeface="Inter"/>
              <a:cs typeface="Inter"/>
              <a:sym typeface="Inter"/>
            </a:endParaRPr>
          </a:p>
        </p:txBody>
      </p:sp>
      <p:sp>
        <p:nvSpPr>
          <p:cNvPr id="8" name="Google Shape;3284;p69">
            <a:extLst>
              <a:ext uri="{FF2B5EF4-FFF2-40B4-BE49-F238E27FC236}">
                <a16:creationId xmlns:a16="http://schemas.microsoft.com/office/drawing/2014/main" id="{FBE2D61D-743C-D07D-9B68-CCEBF0D300FE}"/>
              </a:ext>
            </a:extLst>
          </p:cNvPr>
          <p:cNvSpPr/>
          <p:nvPr/>
        </p:nvSpPr>
        <p:spPr>
          <a:xfrm>
            <a:off x="5024407" y="2894440"/>
            <a:ext cx="2254448" cy="408036"/>
          </a:xfrm>
          <a:prstGeom prst="chevron">
            <a:avLst>
              <a:gd name="adj" fmla="val 30950"/>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lt1"/>
                </a:solidFill>
                <a:latin typeface="+mj-lt"/>
                <a:ea typeface="Inter"/>
                <a:cs typeface="Inter"/>
                <a:sym typeface="Inter"/>
              </a:rPr>
              <a:t>3</a:t>
            </a:r>
            <a:endParaRPr b="1" dirty="0">
              <a:solidFill>
                <a:schemeClr val="lt1"/>
              </a:solidFill>
              <a:latin typeface="+mj-lt"/>
              <a:ea typeface="Inter"/>
              <a:cs typeface="Inter"/>
              <a:sym typeface="Inter"/>
            </a:endParaRPr>
          </a:p>
        </p:txBody>
      </p:sp>
      <p:sp>
        <p:nvSpPr>
          <p:cNvPr id="9" name="Google Shape;3285;p69">
            <a:extLst>
              <a:ext uri="{FF2B5EF4-FFF2-40B4-BE49-F238E27FC236}">
                <a16:creationId xmlns:a16="http://schemas.microsoft.com/office/drawing/2014/main" id="{BC667033-2928-DB50-C337-9308C68457C8}"/>
              </a:ext>
            </a:extLst>
          </p:cNvPr>
          <p:cNvSpPr/>
          <p:nvPr/>
        </p:nvSpPr>
        <p:spPr>
          <a:xfrm>
            <a:off x="7160795" y="2894440"/>
            <a:ext cx="2254448" cy="408036"/>
          </a:xfrm>
          <a:prstGeom prst="chevron">
            <a:avLst>
              <a:gd name="adj" fmla="val 30950"/>
            </a:avLst>
          </a:prstGeom>
          <a:solidFill>
            <a:srgbClr val="00308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mj-lt"/>
                <a:ea typeface="Inter"/>
                <a:cs typeface="Inter"/>
                <a:sym typeface="Inter"/>
              </a:rPr>
              <a:t>4</a:t>
            </a:r>
            <a:endParaRPr b="1">
              <a:solidFill>
                <a:schemeClr val="lt1"/>
              </a:solidFill>
              <a:latin typeface="+mj-lt"/>
              <a:ea typeface="Inter"/>
              <a:cs typeface="Inter"/>
              <a:sym typeface="Inter"/>
            </a:endParaRPr>
          </a:p>
        </p:txBody>
      </p:sp>
      <p:sp>
        <p:nvSpPr>
          <p:cNvPr id="10" name="Google Shape;3286;p69">
            <a:extLst>
              <a:ext uri="{FF2B5EF4-FFF2-40B4-BE49-F238E27FC236}">
                <a16:creationId xmlns:a16="http://schemas.microsoft.com/office/drawing/2014/main" id="{842C62EF-71E7-ACBA-2583-453FEEFE74E5}"/>
              </a:ext>
            </a:extLst>
          </p:cNvPr>
          <p:cNvSpPr/>
          <p:nvPr/>
        </p:nvSpPr>
        <p:spPr>
          <a:xfrm>
            <a:off x="9297185" y="2894440"/>
            <a:ext cx="2078592" cy="408036"/>
          </a:xfrm>
          <a:prstGeom prst="chevron">
            <a:avLst>
              <a:gd name="adj" fmla="val 30950"/>
            </a:avLst>
          </a:prstGeom>
          <a:solidFill>
            <a:srgbClr val="00308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chemeClr val="lt1"/>
                </a:solidFill>
                <a:latin typeface="+mj-lt"/>
                <a:ea typeface="Inter"/>
                <a:cs typeface="Inter"/>
                <a:sym typeface="Inter"/>
              </a:rPr>
              <a:t>5</a:t>
            </a:r>
            <a:endParaRPr b="1">
              <a:solidFill>
                <a:schemeClr val="lt1"/>
              </a:solidFill>
              <a:latin typeface="+mj-lt"/>
              <a:ea typeface="Inter"/>
              <a:cs typeface="Inter"/>
              <a:sym typeface="Inter"/>
            </a:endParaRPr>
          </a:p>
        </p:txBody>
      </p:sp>
      <p:sp>
        <p:nvSpPr>
          <p:cNvPr id="11" name="Google Shape;3288;p69">
            <a:extLst>
              <a:ext uri="{FF2B5EF4-FFF2-40B4-BE49-F238E27FC236}">
                <a16:creationId xmlns:a16="http://schemas.microsoft.com/office/drawing/2014/main" id="{737D3972-6196-2878-6E16-7E906AC4D931}"/>
              </a:ext>
            </a:extLst>
          </p:cNvPr>
          <p:cNvSpPr txBox="1"/>
          <p:nvPr/>
        </p:nvSpPr>
        <p:spPr>
          <a:xfrm>
            <a:off x="751652" y="4846043"/>
            <a:ext cx="4229833" cy="408036"/>
          </a:xfrm>
          <a:prstGeom prst="rect">
            <a:avLst/>
          </a:prstGeom>
          <a:solidFill>
            <a:schemeClr val="accent4"/>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hlink"/>
              </a:buClr>
              <a:buSzPts val="1100"/>
              <a:buFont typeface="Arial"/>
              <a:buNone/>
            </a:pPr>
            <a:r>
              <a:rPr lang="en" b="1">
                <a:solidFill>
                  <a:schemeClr val="lt1"/>
                </a:solidFill>
                <a:latin typeface="+mj-lt"/>
                <a:ea typeface="Inter"/>
                <a:cs typeface="Inter"/>
                <a:sym typeface="Inter"/>
              </a:rPr>
              <a:t>Programme Pre-award</a:t>
            </a:r>
            <a:endParaRPr b="1">
              <a:solidFill>
                <a:schemeClr val="lt1"/>
              </a:solidFill>
              <a:latin typeface="+mj-lt"/>
              <a:ea typeface="Inter"/>
              <a:cs typeface="Inter"/>
              <a:sym typeface="Inter"/>
            </a:endParaRPr>
          </a:p>
        </p:txBody>
      </p:sp>
      <p:sp>
        <p:nvSpPr>
          <p:cNvPr id="12" name="Google Shape;3290;p69">
            <a:extLst>
              <a:ext uri="{FF2B5EF4-FFF2-40B4-BE49-F238E27FC236}">
                <a16:creationId xmlns:a16="http://schemas.microsoft.com/office/drawing/2014/main" id="{ACDBEB19-393D-4831-FEE9-8FFD7252F162}"/>
              </a:ext>
            </a:extLst>
          </p:cNvPr>
          <p:cNvSpPr txBox="1"/>
          <p:nvPr/>
        </p:nvSpPr>
        <p:spPr>
          <a:xfrm>
            <a:off x="5042334" y="4846043"/>
            <a:ext cx="6333445" cy="408036"/>
          </a:xfrm>
          <a:prstGeom prst="rect">
            <a:avLst/>
          </a:prstGeom>
          <a:solidFill>
            <a:srgbClr val="003087"/>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hlink"/>
              </a:buClr>
              <a:buSzPts val="1100"/>
              <a:buFont typeface="Arial"/>
              <a:buNone/>
            </a:pPr>
            <a:r>
              <a:rPr lang="en" b="1">
                <a:solidFill>
                  <a:schemeClr val="lt1"/>
                </a:solidFill>
                <a:latin typeface="+mj-lt"/>
                <a:ea typeface="Inter"/>
                <a:cs typeface="Inter"/>
                <a:sym typeface="Inter"/>
              </a:rPr>
              <a:t>Programme Post-award</a:t>
            </a:r>
            <a:endParaRPr b="1">
              <a:solidFill>
                <a:schemeClr val="lt1"/>
              </a:solidFill>
              <a:latin typeface="+mj-lt"/>
              <a:ea typeface="Inter"/>
              <a:cs typeface="Inter"/>
              <a:sym typeface="Inter"/>
            </a:endParaRPr>
          </a:p>
        </p:txBody>
      </p:sp>
      <p:sp>
        <p:nvSpPr>
          <p:cNvPr id="13" name="Rectangle 12">
            <a:extLst>
              <a:ext uri="{FF2B5EF4-FFF2-40B4-BE49-F238E27FC236}">
                <a16:creationId xmlns:a16="http://schemas.microsoft.com/office/drawing/2014/main" id="{FD591E50-8BAA-9B1F-A34A-7A94736C4CF2}"/>
              </a:ext>
            </a:extLst>
          </p:cNvPr>
          <p:cNvSpPr/>
          <p:nvPr/>
        </p:nvSpPr>
        <p:spPr>
          <a:xfrm>
            <a:off x="751631" y="3349069"/>
            <a:ext cx="2071133" cy="144755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mj-lt"/>
              </a:rPr>
              <a:t>Sector Directed.  Portfolio Director defines </a:t>
            </a:r>
            <a:r>
              <a:rPr lang="en-US" i="1">
                <a:solidFill>
                  <a:schemeClr val="tx1"/>
                </a:solidFill>
                <a:latin typeface="+mj-lt"/>
              </a:rPr>
              <a:t>Problem Statements</a:t>
            </a:r>
            <a:endParaRPr lang="en-SG" i="1">
              <a:solidFill>
                <a:schemeClr val="tx1"/>
              </a:solidFill>
              <a:latin typeface="+mj-lt"/>
            </a:endParaRPr>
          </a:p>
        </p:txBody>
      </p:sp>
      <p:sp>
        <p:nvSpPr>
          <p:cNvPr id="14" name="Rectangle 13">
            <a:extLst>
              <a:ext uri="{FF2B5EF4-FFF2-40B4-BE49-F238E27FC236}">
                <a16:creationId xmlns:a16="http://schemas.microsoft.com/office/drawing/2014/main" id="{0E5CE528-441C-3056-7ED1-190662E1F049}"/>
              </a:ext>
            </a:extLst>
          </p:cNvPr>
          <p:cNvSpPr/>
          <p:nvPr/>
        </p:nvSpPr>
        <p:spPr>
          <a:xfrm>
            <a:off x="2910351" y="3343365"/>
            <a:ext cx="2071133" cy="144755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err="1">
                <a:solidFill>
                  <a:schemeClr val="tx1"/>
                </a:solidFill>
              </a:rPr>
              <a:t>Synergise</a:t>
            </a:r>
            <a:r>
              <a:rPr lang="en-US">
                <a:solidFill>
                  <a:schemeClr val="tx1"/>
                </a:solidFill>
              </a:rPr>
              <a:t> and pull together complementary capabilities </a:t>
            </a:r>
            <a:endParaRPr lang="en-SG">
              <a:solidFill>
                <a:schemeClr val="tx1"/>
              </a:solidFill>
            </a:endParaRPr>
          </a:p>
        </p:txBody>
      </p:sp>
      <p:sp>
        <p:nvSpPr>
          <p:cNvPr id="15" name="Rectangle 14">
            <a:extLst>
              <a:ext uri="{FF2B5EF4-FFF2-40B4-BE49-F238E27FC236}">
                <a16:creationId xmlns:a16="http://schemas.microsoft.com/office/drawing/2014/main" id="{6B958696-D2E7-8838-FF61-F44AE743EFD6}"/>
              </a:ext>
            </a:extLst>
          </p:cNvPr>
          <p:cNvSpPr/>
          <p:nvPr/>
        </p:nvSpPr>
        <p:spPr>
          <a:xfrm>
            <a:off x="5042333" y="3343363"/>
            <a:ext cx="2071133" cy="144755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Research Performer proposes </a:t>
            </a:r>
            <a:r>
              <a:rPr lang="en-US" i="1">
                <a:solidFill>
                  <a:schemeClr val="tx1"/>
                </a:solidFill>
              </a:rPr>
              <a:t>Solutions</a:t>
            </a:r>
            <a:r>
              <a:rPr lang="en-US">
                <a:solidFill>
                  <a:schemeClr val="tx1"/>
                </a:solidFill>
              </a:rPr>
              <a:t> to form a </a:t>
            </a:r>
            <a:r>
              <a:rPr lang="en-US" b="1">
                <a:solidFill>
                  <a:schemeClr val="tx1"/>
                </a:solidFill>
              </a:rPr>
              <a:t>Project</a:t>
            </a:r>
            <a:endParaRPr lang="en-SG" b="1">
              <a:solidFill>
                <a:schemeClr val="tx1"/>
              </a:solidFill>
              <a:latin typeface="+mj-lt"/>
            </a:endParaRPr>
          </a:p>
        </p:txBody>
      </p:sp>
      <p:sp>
        <p:nvSpPr>
          <p:cNvPr id="16" name="Rectangle 15">
            <a:extLst>
              <a:ext uri="{FF2B5EF4-FFF2-40B4-BE49-F238E27FC236}">
                <a16:creationId xmlns:a16="http://schemas.microsoft.com/office/drawing/2014/main" id="{F6D4A2F9-235A-B81D-5998-244F00B9FE4C}"/>
              </a:ext>
            </a:extLst>
          </p:cNvPr>
          <p:cNvSpPr/>
          <p:nvPr/>
        </p:nvSpPr>
        <p:spPr>
          <a:xfrm>
            <a:off x="7169759" y="3343363"/>
            <a:ext cx="2071133" cy="1469604"/>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mj-lt"/>
              </a:rPr>
              <a:t>Active Project Management by Portfolio Director </a:t>
            </a:r>
            <a:endParaRPr lang="en-SG">
              <a:solidFill>
                <a:schemeClr val="tx1"/>
              </a:solidFill>
              <a:latin typeface="+mj-lt"/>
            </a:endParaRPr>
          </a:p>
        </p:txBody>
      </p:sp>
      <p:sp>
        <p:nvSpPr>
          <p:cNvPr id="17" name="Rectangle 16">
            <a:extLst>
              <a:ext uri="{FF2B5EF4-FFF2-40B4-BE49-F238E27FC236}">
                <a16:creationId xmlns:a16="http://schemas.microsoft.com/office/drawing/2014/main" id="{C6FAF438-4668-79B9-904D-10EECB001FD5}"/>
              </a:ext>
            </a:extLst>
          </p:cNvPr>
          <p:cNvSpPr/>
          <p:nvPr/>
        </p:nvSpPr>
        <p:spPr>
          <a:xfrm>
            <a:off x="9304646" y="3355241"/>
            <a:ext cx="2071131" cy="1447552"/>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mj-lt"/>
              </a:rPr>
              <a:t>Delivery of Technical Milestones by Research Performer</a:t>
            </a:r>
            <a:endParaRPr lang="en-SG">
              <a:solidFill>
                <a:schemeClr val="tx1"/>
              </a:solidFill>
              <a:latin typeface="+mj-lt"/>
            </a:endParaRPr>
          </a:p>
        </p:txBody>
      </p:sp>
      <p:pic>
        <p:nvPicPr>
          <p:cNvPr id="19" name="Graphic 18" descr="Target outline">
            <a:extLst>
              <a:ext uri="{FF2B5EF4-FFF2-40B4-BE49-F238E27FC236}">
                <a16:creationId xmlns:a16="http://schemas.microsoft.com/office/drawing/2014/main" id="{6C65C422-A8DA-45D0-A16B-573B05113B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01276" y="-793664"/>
            <a:ext cx="704348" cy="704350"/>
          </a:xfrm>
          <a:prstGeom prst="rect">
            <a:avLst/>
          </a:prstGeom>
        </p:spPr>
      </p:pic>
      <p:pic>
        <p:nvPicPr>
          <p:cNvPr id="21" name="Graphic 20" descr="Gantt Chart outline">
            <a:extLst>
              <a:ext uri="{FF2B5EF4-FFF2-40B4-BE49-F238E27FC236}">
                <a16:creationId xmlns:a16="http://schemas.microsoft.com/office/drawing/2014/main" id="{08E16877-7C25-9845-94A6-007B780C70F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16298" y="-853989"/>
            <a:ext cx="704348" cy="704350"/>
          </a:xfrm>
          <a:prstGeom prst="rect">
            <a:avLst/>
          </a:prstGeom>
        </p:spPr>
      </p:pic>
      <p:sp>
        <p:nvSpPr>
          <p:cNvPr id="25" name="TextBox 24">
            <a:extLst>
              <a:ext uri="{FF2B5EF4-FFF2-40B4-BE49-F238E27FC236}">
                <a16:creationId xmlns:a16="http://schemas.microsoft.com/office/drawing/2014/main" id="{779E25E9-2226-0281-C0C8-BCB865284892}"/>
              </a:ext>
            </a:extLst>
          </p:cNvPr>
          <p:cNvSpPr txBox="1"/>
          <p:nvPr/>
        </p:nvSpPr>
        <p:spPr>
          <a:xfrm>
            <a:off x="680952" y="5271787"/>
            <a:ext cx="9503178" cy="338554"/>
          </a:xfrm>
          <a:prstGeom prst="rect">
            <a:avLst/>
          </a:prstGeom>
          <a:noFill/>
        </p:spPr>
        <p:txBody>
          <a:bodyPr wrap="square" rtlCol="0">
            <a:spAutoFit/>
          </a:bodyPr>
          <a:lstStyle/>
          <a:p>
            <a:r>
              <a:rPr lang="en-US" sz="1600" i="1"/>
              <a:t>* The Portfolio Director (PD) cannot participate in the research funded under the </a:t>
            </a:r>
            <a:r>
              <a:rPr lang="en-US" sz="1600" i="1" err="1"/>
              <a:t>Programme</a:t>
            </a:r>
            <a:r>
              <a:rPr lang="en-US" sz="1600" i="1"/>
              <a:t> he leads</a:t>
            </a:r>
            <a:endParaRPr lang="en-SG" sz="1600" i="1"/>
          </a:p>
        </p:txBody>
      </p:sp>
      <p:pic>
        <p:nvPicPr>
          <p:cNvPr id="26" name="Picture 25">
            <a:extLst>
              <a:ext uri="{FF2B5EF4-FFF2-40B4-BE49-F238E27FC236}">
                <a16:creationId xmlns:a16="http://schemas.microsoft.com/office/drawing/2014/main" id="{348F1600-21A6-1CDE-07C9-AFC59435C347}"/>
              </a:ext>
            </a:extLst>
          </p:cNvPr>
          <p:cNvPicPr>
            <a:picLocks noChangeAspect="1"/>
          </p:cNvPicPr>
          <p:nvPr/>
        </p:nvPicPr>
        <p:blipFill>
          <a:blip r:embed="rId5">
            <a:clrChange>
              <a:clrFrom>
                <a:srgbClr val="F4F4F6"/>
              </a:clrFrom>
              <a:clrTo>
                <a:srgbClr val="F4F4F6">
                  <a:alpha val="0"/>
                </a:srgbClr>
              </a:clrTo>
            </a:clrChange>
            <a:duotone>
              <a:schemeClr val="accent1">
                <a:shade val="45000"/>
                <a:satMod val="135000"/>
              </a:schemeClr>
              <a:prstClr val="white"/>
            </a:duotone>
          </a:blip>
          <a:stretch>
            <a:fillRect/>
          </a:stretch>
        </p:blipFill>
        <p:spPr>
          <a:xfrm>
            <a:off x="5465136" y="-820521"/>
            <a:ext cx="905920" cy="653361"/>
          </a:xfrm>
          <a:prstGeom prst="rect">
            <a:avLst/>
          </a:prstGeom>
        </p:spPr>
      </p:pic>
      <p:pic>
        <p:nvPicPr>
          <p:cNvPr id="28" name="Picture 27">
            <a:extLst>
              <a:ext uri="{FF2B5EF4-FFF2-40B4-BE49-F238E27FC236}">
                <a16:creationId xmlns:a16="http://schemas.microsoft.com/office/drawing/2014/main" id="{E207AEB1-5E86-0287-F3EC-6119F61DF241}"/>
              </a:ext>
            </a:extLst>
          </p:cNvPr>
          <p:cNvPicPr>
            <a:picLocks noChangeAspect="1"/>
          </p:cNvPicPr>
          <p:nvPr/>
        </p:nvPicPr>
        <p:blipFill>
          <a:blip r:embed="rId6">
            <a:clrChange>
              <a:clrFrom>
                <a:srgbClr val="F4F4F6"/>
              </a:clrFrom>
              <a:clrTo>
                <a:srgbClr val="F4F4F6">
                  <a:alpha val="0"/>
                </a:srgbClr>
              </a:clrTo>
            </a:clrChange>
            <a:duotone>
              <a:schemeClr val="accent1">
                <a:shade val="45000"/>
                <a:satMod val="135000"/>
              </a:schemeClr>
              <a:prstClr val="white"/>
            </a:duotone>
          </a:blip>
          <a:stretch>
            <a:fillRect/>
          </a:stretch>
        </p:blipFill>
        <p:spPr>
          <a:xfrm>
            <a:off x="9813120" y="-870110"/>
            <a:ext cx="815086" cy="752538"/>
          </a:xfrm>
          <a:prstGeom prst="rect">
            <a:avLst/>
          </a:prstGeom>
        </p:spPr>
      </p:pic>
      <p:pic>
        <p:nvPicPr>
          <p:cNvPr id="30" name="Picture 29">
            <a:extLst>
              <a:ext uri="{FF2B5EF4-FFF2-40B4-BE49-F238E27FC236}">
                <a16:creationId xmlns:a16="http://schemas.microsoft.com/office/drawing/2014/main" id="{255DDB69-90E0-FEDA-1507-7EF37E8FBDD1}"/>
              </a:ext>
            </a:extLst>
          </p:cNvPr>
          <p:cNvPicPr>
            <a:picLocks noChangeAspect="1"/>
          </p:cNvPicPr>
          <p:nvPr/>
        </p:nvPicPr>
        <p:blipFill>
          <a:blip r:embed="rId7">
            <a:clrChange>
              <a:clrFrom>
                <a:srgbClr val="F4F4F6"/>
              </a:clrFrom>
              <a:clrTo>
                <a:srgbClr val="F4F4F6">
                  <a:alpha val="0"/>
                </a:srgbClr>
              </a:clrTo>
            </a:clrChange>
            <a:duotone>
              <a:schemeClr val="accent2">
                <a:shade val="45000"/>
                <a:satMod val="135000"/>
              </a:schemeClr>
              <a:prstClr val="white"/>
            </a:duotone>
          </a:blip>
          <a:stretch>
            <a:fillRect/>
          </a:stretch>
        </p:blipFill>
        <p:spPr>
          <a:xfrm>
            <a:off x="3412974" y="-766310"/>
            <a:ext cx="606920" cy="589797"/>
          </a:xfrm>
          <a:prstGeom prst="rect">
            <a:avLst/>
          </a:prstGeom>
        </p:spPr>
      </p:pic>
      <p:sp>
        <p:nvSpPr>
          <p:cNvPr id="36" name="TextBox 35">
            <a:extLst>
              <a:ext uri="{FF2B5EF4-FFF2-40B4-BE49-F238E27FC236}">
                <a16:creationId xmlns:a16="http://schemas.microsoft.com/office/drawing/2014/main" id="{C47845D8-D4F3-0BBB-132D-BBEE1B3A3797}"/>
              </a:ext>
            </a:extLst>
          </p:cNvPr>
          <p:cNvSpPr txBox="1"/>
          <p:nvPr/>
        </p:nvSpPr>
        <p:spPr>
          <a:xfrm>
            <a:off x="628332" y="1393928"/>
            <a:ext cx="10706860" cy="1200329"/>
          </a:xfrm>
          <a:prstGeom prst="rect">
            <a:avLst/>
          </a:prstGeom>
          <a:noFill/>
        </p:spPr>
        <p:txBody>
          <a:bodyPr wrap="square">
            <a:spAutoFit/>
          </a:bodyPr>
          <a:lstStyle/>
          <a:p>
            <a:pPr marL="342900" indent="-342900" algn="just">
              <a:buFont typeface="Arial" panose="020B0604020202020204" pitchFamily="34" charset="0"/>
              <a:buChar char="•"/>
            </a:pPr>
            <a:r>
              <a:rPr lang="en-GB"/>
              <a:t>MTC MISSION FI will support Horizon 2 Programmes in the MTC domain that have a </a:t>
            </a:r>
            <a:r>
              <a:rPr lang="en-GB" b="1"/>
              <a:t>clear pathway towards industry deployment</a:t>
            </a:r>
            <a:r>
              <a:rPr lang="en-GB"/>
              <a:t>. </a:t>
            </a:r>
          </a:p>
          <a:p>
            <a:pPr marL="342900" indent="-342900" algn="just">
              <a:buFont typeface="Arial" panose="020B0604020202020204" pitchFamily="34" charset="0"/>
              <a:buChar char="•"/>
            </a:pPr>
            <a:r>
              <a:rPr lang="en-GB"/>
              <a:t>The desired outcome is for Programmes to deliver outsized commercial impact within ten years. </a:t>
            </a:r>
          </a:p>
        </p:txBody>
      </p:sp>
    </p:spTree>
    <p:extLst>
      <p:ext uri="{BB962C8B-B14F-4D97-AF65-F5344CB8AC3E}">
        <p14:creationId xmlns:p14="http://schemas.microsoft.com/office/powerpoint/2010/main" val="3556525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39DF447-89D4-9640-20D1-66C566DA53A7}"/>
              </a:ext>
            </a:extLst>
          </p:cNvPr>
          <p:cNvSpPr>
            <a:spLocks noGrp="1"/>
          </p:cNvSpPr>
          <p:nvPr>
            <p:ph type="body" sz="quarter" idx="64"/>
          </p:nvPr>
        </p:nvSpPr>
        <p:spPr>
          <a:xfrm>
            <a:off x="193991" y="218246"/>
            <a:ext cx="11864658" cy="480000"/>
          </a:xfrm>
        </p:spPr>
        <p:txBody>
          <a:bodyPr/>
          <a:lstStyle/>
          <a:p>
            <a:r>
              <a:rPr lang="en-US"/>
              <a:t>Application Process for projects under MTC MISSION </a:t>
            </a:r>
            <a:r>
              <a:rPr lang="en-US" err="1"/>
              <a:t>Programmes</a:t>
            </a:r>
            <a:endParaRPr lang="en-SG"/>
          </a:p>
        </p:txBody>
      </p:sp>
      <p:sp>
        <p:nvSpPr>
          <p:cNvPr id="4" name="Text Placeholder 3">
            <a:extLst>
              <a:ext uri="{FF2B5EF4-FFF2-40B4-BE49-F238E27FC236}">
                <a16:creationId xmlns:a16="http://schemas.microsoft.com/office/drawing/2014/main" id="{503FEA1E-FF33-61A2-50A0-070C212CFB6B}"/>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8E9E4D30-5E8B-3240-79CE-7682D7508B12}"/>
              </a:ext>
            </a:extLst>
          </p:cNvPr>
          <p:cNvSpPr>
            <a:spLocks noGrp="1"/>
          </p:cNvSpPr>
          <p:nvPr>
            <p:ph type="body" sz="quarter" idx="65"/>
          </p:nvPr>
        </p:nvSpPr>
        <p:spPr/>
        <p:txBody>
          <a:bodyPr/>
          <a:lstStyle/>
          <a:p>
            <a:endParaRPr lang="en-SG"/>
          </a:p>
        </p:txBody>
      </p:sp>
      <p:sp>
        <p:nvSpPr>
          <p:cNvPr id="9" name="Rectangle 8">
            <a:extLst>
              <a:ext uri="{FF2B5EF4-FFF2-40B4-BE49-F238E27FC236}">
                <a16:creationId xmlns:a16="http://schemas.microsoft.com/office/drawing/2014/main" id="{FA7AF87E-FFFE-C3C8-54FD-EB3F0F98749C}"/>
              </a:ext>
            </a:extLst>
          </p:cNvPr>
          <p:cNvSpPr/>
          <p:nvPr/>
        </p:nvSpPr>
        <p:spPr>
          <a:xfrm>
            <a:off x="434339" y="1127896"/>
            <a:ext cx="3490963" cy="2271533"/>
          </a:xfrm>
          <a:prstGeom prst="rect">
            <a:avLst/>
          </a:prstGeom>
          <a:solidFill>
            <a:schemeClr val="bg2">
              <a:lumMod val="90000"/>
            </a:schemeClr>
          </a:solidFill>
          <a:ln>
            <a:noFill/>
          </a:ln>
        </p:spPr>
        <p:style>
          <a:lnRef idx="3">
            <a:schemeClr val="lt1"/>
          </a:lnRef>
          <a:fillRef idx="1">
            <a:schemeClr val="accent3"/>
          </a:fillRef>
          <a:effectRef idx="1">
            <a:schemeClr val="accent3"/>
          </a:effectRef>
          <a:fontRef idx="minor">
            <a:schemeClr val="lt1"/>
          </a:fontRef>
        </p:style>
        <p:txBody>
          <a:bodyPr rtlCol="0" anchor="t"/>
          <a:lstStyle/>
          <a:p>
            <a:r>
              <a:rPr lang="en-SG" sz="1600" b="1">
                <a:solidFill>
                  <a:schemeClr val="tx1"/>
                </a:solidFill>
              </a:rPr>
              <a:t>PD to initiate workshops to solicit ideas for his/her Programme</a:t>
            </a:r>
          </a:p>
          <a:p>
            <a:endParaRPr lang="en-SG" sz="1600">
              <a:solidFill>
                <a:schemeClr val="tx1"/>
              </a:solidFill>
            </a:endParaRPr>
          </a:p>
          <a:p>
            <a:r>
              <a:rPr lang="en-SG" sz="1600">
                <a:solidFill>
                  <a:schemeClr val="tx1"/>
                </a:solidFill>
              </a:rPr>
              <a:t>Researchers can look out for these workshops to understand emerging themes and funding opportunities</a:t>
            </a:r>
            <a:r>
              <a:rPr lang="en-US" sz="1600">
                <a:solidFill>
                  <a:schemeClr val="tx1"/>
                </a:solidFill>
              </a:rPr>
              <a:t>. </a:t>
            </a:r>
          </a:p>
          <a:p>
            <a:endParaRPr lang="en-SG" sz="1600"/>
          </a:p>
        </p:txBody>
      </p:sp>
      <p:sp>
        <p:nvSpPr>
          <p:cNvPr id="12" name="TextBox 11">
            <a:extLst>
              <a:ext uri="{FF2B5EF4-FFF2-40B4-BE49-F238E27FC236}">
                <a16:creationId xmlns:a16="http://schemas.microsoft.com/office/drawing/2014/main" id="{157560D3-DCCD-039D-9412-DF8FA1720AA4}"/>
              </a:ext>
            </a:extLst>
          </p:cNvPr>
          <p:cNvSpPr txBox="1"/>
          <p:nvPr/>
        </p:nvSpPr>
        <p:spPr>
          <a:xfrm>
            <a:off x="567690" y="4238740"/>
            <a:ext cx="11056620" cy="2200602"/>
          </a:xfrm>
          <a:prstGeom prst="rect">
            <a:avLst/>
          </a:prstGeom>
          <a:noFill/>
        </p:spPr>
        <p:txBody>
          <a:bodyPr wrap="square" lIns="91440" tIns="45720" rIns="91440" bIns="45720" anchor="t">
            <a:spAutoFit/>
          </a:bodyPr>
          <a:lstStyle/>
          <a:p>
            <a:pPr algn="just"/>
            <a:r>
              <a:rPr lang="en-US" sz="1700"/>
              <a:t>Important Note for research performers submitting project proposals:</a:t>
            </a:r>
          </a:p>
          <a:p>
            <a:pPr marL="342900" indent="-342900" algn="just">
              <a:buFont typeface="Arial" panose="020B0604020202020204" pitchFamily="34" charset="0"/>
              <a:buChar char="•"/>
            </a:pPr>
            <a:r>
              <a:rPr lang="en-US" sz="1700"/>
              <a:t>Applicants must use the latest version of the project proposal template that can be downloaded from MTC MISSION (a-star.edu.sg). </a:t>
            </a:r>
          </a:p>
          <a:p>
            <a:pPr marL="342900" indent="-342900" algn="just">
              <a:buFont typeface="Arial" panose="020B0604020202020204" pitchFamily="34" charset="0"/>
              <a:buChar char="•"/>
            </a:pPr>
            <a:r>
              <a:rPr lang="en-US" sz="1700"/>
              <a:t>All project applications must be endorsed by </a:t>
            </a:r>
            <a:r>
              <a:rPr lang="en-SG" sz="1700"/>
              <a:t>Host Institution’s Research Director or equivalent. </a:t>
            </a:r>
            <a:endParaRPr lang="en-US" sz="1700"/>
          </a:p>
          <a:p>
            <a:pPr marL="342900" indent="-342900" algn="just">
              <a:buFont typeface="Arial" panose="020B0604020202020204" pitchFamily="34" charset="0"/>
              <a:buChar char="•"/>
            </a:pPr>
            <a:r>
              <a:rPr lang="en-US" sz="1700"/>
              <a:t>Incomplete project applications may result in the application being rejected. </a:t>
            </a:r>
          </a:p>
          <a:p>
            <a:pPr marL="342900" indent="-342900" algn="just">
              <a:buFont typeface="Arial" panose="020B0604020202020204" pitchFamily="34" charset="0"/>
              <a:buChar char="•"/>
            </a:pPr>
            <a:r>
              <a:rPr lang="en-US" sz="1700"/>
              <a:t>Project applicants are encouraged to contact their institution’s Tech Transfer Office during the scoping stage to understand key industry trends, market landscape, and identify potential industry partners/users of their technology. </a:t>
            </a:r>
            <a:endParaRPr lang="en-SG" sz="1700"/>
          </a:p>
        </p:txBody>
      </p:sp>
      <p:sp>
        <p:nvSpPr>
          <p:cNvPr id="2" name="Rectangle 1">
            <a:extLst>
              <a:ext uri="{FF2B5EF4-FFF2-40B4-BE49-F238E27FC236}">
                <a16:creationId xmlns:a16="http://schemas.microsoft.com/office/drawing/2014/main" id="{48EED838-755E-BEB4-A770-937F2B4AA38E}"/>
              </a:ext>
            </a:extLst>
          </p:cNvPr>
          <p:cNvSpPr/>
          <p:nvPr/>
        </p:nvSpPr>
        <p:spPr>
          <a:xfrm>
            <a:off x="434340" y="3396323"/>
            <a:ext cx="3490962" cy="499085"/>
          </a:xfrm>
          <a:prstGeom prst="rect">
            <a:avLst/>
          </a:prstGeom>
          <a:solidFill>
            <a:schemeClr val="accent1"/>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600">
                <a:solidFill>
                  <a:schemeClr val="bg1"/>
                </a:solidFill>
              </a:rPr>
              <a:t>Research Performer attends Workshops and share ideas</a:t>
            </a:r>
            <a:endParaRPr lang="en-SG" sz="1600">
              <a:solidFill>
                <a:schemeClr val="bg1"/>
              </a:solidFill>
            </a:endParaRPr>
          </a:p>
        </p:txBody>
      </p:sp>
      <p:sp>
        <p:nvSpPr>
          <p:cNvPr id="10" name="Rectangle 9">
            <a:extLst>
              <a:ext uri="{FF2B5EF4-FFF2-40B4-BE49-F238E27FC236}">
                <a16:creationId xmlns:a16="http://schemas.microsoft.com/office/drawing/2014/main" id="{A6FAD23A-46D8-8D5D-F96A-BFC1D76897D8}"/>
              </a:ext>
            </a:extLst>
          </p:cNvPr>
          <p:cNvSpPr/>
          <p:nvPr/>
        </p:nvSpPr>
        <p:spPr>
          <a:xfrm>
            <a:off x="4407668" y="1127896"/>
            <a:ext cx="3490963" cy="2271533"/>
          </a:xfrm>
          <a:prstGeom prst="rect">
            <a:avLst/>
          </a:prstGeom>
          <a:solidFill>
            <a:schemeClr val="bg2">
              <a:lumMod val="90000"/>
            </a:schemeClr>
          </a:solidFill>
          <a:ln>
            <a:noFill/>
          </a:ln>
        </p:spPr>
        <p:style>
          <a:lnRef idx="3">
            <a:schemeClr val="lt1"/>
          </a:lnRef>
          <a:fillRef idx="1">
            <a:schemeClr val="accent3"/>
          </a:fillRef>
          <a:effectRef idx="1">
            <a:schemeClr val="accent3"/>
          </a:effectRef>
          <a:fontRef idx="minor">
            <a:schemeClr val="lt1"/>
          </a:fontRef>
        </p:style>
        <p:txBody>
          <a:bodyPr lIns="91440" tIns="45720" rIns="91440" bIns="45720" rtlCol="0" anchor="t"/>
          <a:lstStyle/>
          <a:p>
            <a:r>
              <a:rPr lang="en-SG" sz="1600" b="1">
                <a:solidFill>
                  <a:schemeClr val="tx1"/>
                </a:solidFill>
              </a:rPr>
              <a:t>PD to initiate Grant Call/s for projects under a Programme</a:t>
            </a:r>
          </a:p>
          <a:p>
            <a:endParaRPr lang="en-SG" sz="1600">
              <a:solidFill>
                <a:schemeClr val="tx1"/>
              </a:solidFill>
            </a:endParaRPr>
          </a:p>
          <a:p>
            <a:r>
              <a:rPr lang="en-SG" sz="1600">
                <a:solidFill>
                  <a:schemeClr val="tx1"/>
                </a:solidFill>
              </a:rPr>
              <a:t>Researchers can look out for grant calls and may work with the PD to develop the project Proposal for submission. </a:t>
            </a:r>
            <a:endParaRPr lang="en-US" sz="1600">
              <a:solidFill>
                <a:schemeClr val="tx1"/>
              </a:solidFill>
            </a:endParaRPr>
          </a:p>
          <a:p>
            <a:endParaRPr lang="en-SG" sz="1600"/>
          </a:p>
        </p:txBody>
      </p:sp>
      <p:sp>
        <p:nvSpPr>
          <p:cNvPr id="14" name="Rectangle 13">
            <a:extLst>
              <a:ext uri="{FF2B5EF4-FFF2-40B4-BE49-F238E27FC236}">
                <a16:creationId xmlns:a16="http://schemas.microsoft.com/office/drawing/2014/main" id="{F2A200C0-7FEA-796C-F6DE-39DB26427393}"/>
              </a:ext>
            </a:extLst>
          </p:cNvPr>
          <p:cNvSpPr/>
          <p:nvPr/>
        </p:nvSpPr>
        <p:spPr>
          <a:xfrm>
            <a:off x="4407669" y="3396323"/>
            <a:ext cx="3490962" cy="499085"/>
          </a:xfrm>
          <a:prstGeom prst="rect">
            <a:avLst/>
          </a:prstGeom>
          <a:solidFill>
            <a:schemeClr val="accent1"/>
          </a:solidFill>
          <a:ln>
            <a:noFill/>
          </a:ln>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en-US" sz="1600">
                <a:solidFill>
                  <a:schemeClr val="bg1"/>
                </a:solidFill>
              </a:rPr>
              <a:t>Research Performer submits </a:t>
            </a:r>
            <a:r>
              <a:rPr lang="en-US" sz="1600" i="1">
                <a:solidFill>
                  <a:schemeClr val="bg1"/>
                </a:solidFill>
              </a:rPr>
              <a:t>project</a:t>
            </a:r>
            <a:r>
              <a:rPr lang="en-US" sz="1600">
                <a:solidFill>
                  <a:schemeClr val="bg1"/>
                </a:solidFill>
              </a:rPr>
              <a:t> Proposal</a:t>
            </a:r>
            <a:endParaRPr lang="en-SG" sz="1600">
              <a:solidFill>
                <a:schemeClr val="bg1"/>
              </a:solidFill>
            </a:endParaRPr>
          </a:p>
        </p:txBody>
      </p:sp>
      <p:sp>
        <p:nvSpPr>
          <p:cNvPr id="15" name="Rectangle 14">
            <a:extLst>
              <a:ext uri="{FF2B5EF4-FFF2-40B4-BE49-F238E27FC236}">
                <a16:creationId xmlns:a16="http://schemas.microsoft.com/office/drawing/2014/main" id="{EAE3C9D2-EAE6-71B4-D11C-F23D3BB3C615}"/>
              </a:ext>
            </a:extLst>
          </p:cNvPr>
          <p:cNvSpPr/>
          <p:nvPr/>
        </p:nvSpPr>
        <p:spPr>
          <a:xfrm>
            <a:off x="8319268" y="1127896"/>
            <a:ext cx="3490963" cy="2271533"/>
          </a:xfrm>
          <a:prstGeom prst="rect">
            <a:avLst/>
          </a:prstGeom>
          <a:solidFill>
            <a:schemeClr val="bg2">
              <a:lumMod val="90000"/>
            </a:schemeClr>
          </a:solidFill>
          <a:ln>
            <a:noFill/>
          </a:ln>
        </p:spPr>
        <p:style>
          <a:lnRef idx="3">
            <a:schemeClr val="lt1"/>
          </a:lnRef>
          <a:fillRef idx="1">
            <a:schemeClr val="accent3"/>
          </a:fillRef>
          <a:effectRef idx="1">
            <a:schemeClr val="accent3"/>
          </a:effectRef>
          <a:fontRef idx="minor">
            <a:schemeClr val="lt1"/>
          </a:fontRef>
        </p:style>
        <p:txBody>
          <a:bodyPr lIns="91440" tIns="45720" rIns="91440" bIns="45720" rtlCol="0" anchor="t"/>
          <a:lstStyle/>
          <a:p>
            <a:r>
              <a:rPr lang="en-SG" sz="1600" b="1">
                <a:solidFill>
                  <a:schemeClr val="tx1"/>
                </a:solidFill>
              </a:rPr>
              <a:t>Project proposals undergo independent review and approval</a:t>
            </a:r>
          </a:p>
          <a:p>
            <a:endParaRPr lang="en-SG" sz="1600">
              <a:solidFill>
                <a:schemeClr val="tx1"/>
              </a:solidFill>
            </a:endParaRPr>
          </a:p>
          <a:p>
            <a:r>
              <a:rPr lang="en-SG" sz="1600">
                <a:solidFill>
                  <a:schemeClr val="tx1"/>
                </a:solidFill>
              </a:rPr>
              <a:t>Project proposals are evaluated by the PD and independent review is sought before approval for budget allocation. </a:t>
            </a:r>
            <a:endParaRPr lang="en-SG" sz="1600">
              <a:solidFill>
                <a:schemeClr val="tx1"/>
              </a:solidFill>
              <a:ea typeface="Open Sans"/>
              <a:cs typeface="Open Sans"/>
            </a:endParaRPr>
          </a:p>
        </p:txBody>
      </p:sp>
      <p:sp>
        <p:nvSpPr>
          <p:cNvPr id="16" name="Rectangle 15">
            <a:extLst>
              <a:ext uri="{FF2B5EF4-FFF2-40B4-BE49-F238E27FC236}">
                <a16:creationId xmlns:a16="http://schemas.microsoft.com/office/drawing/2014/main" id="{1937179A-9CF9-E525-B3A0-4216C90F3838}"/>
              </a:ext>
            </a:extLst>
          </p:cNvPr>
          <p:cNvSpPr/>
          <p:nvPr/>
        </p:nvSpPr>
        <p:spPr>
          <a:xfrm>
            <a:off x="8319269" y="3396323"/>
            <a:ext cx="3490962" cy="499085"/>
          </a:xfrm>
          <a:prstGeom prst="rect">
            <a:avLst/>
          </a:prstGeom>
          <a:solidFill>
            <a:schemeClr val="accent1"/>
          </a:solidFill>
          <a:ln>
            <a:noFill/>
          </a:ln>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en-US" sz="1600">
                <a:solidFill>
                  <a:schemeClr val="bg1"/>
                </a:solidFill>
              </a:rPr>
              <a:t>Research Performer is allocated funding to run their project</a:t>
            </a:r>
            <a:endParaRPr lang="en-SG" sz="1600">
              <a:solidFill>
                <a:schemeClr val="bg1"/>
              </a:solidFill>
            </a:endParaRPr>
          </a:p>
        </p:txBody>
      </p:sp>
      <p:sp>
        <p:nvSpPr>
          <p:cNvPr id="17" name="Isosceles Triangle 16">
            <a:extLst>
              <a:ext uri="{FF2B5EF4-FFF2-40B4-BE49-F238E27FC236}">
                <a16:creationId xmlns:a16="http://schemas.microsoft.com/office/drawing/2014/main" id="{1AB0C337-CCDB-1546-C3FC-2A42CB3519EC}"/>
              </a:ext>
            </a:extLst>
          </p:cNvPr>
          <p:cNvSpPr/>
          <p:nvPr/>
        </p:nvSpPr>
        <p:spPr>
          <a:xfrm rot="5400000">
            <a:off x="4028305" y="2274450"/>
            <a:ext cx="328422" cy="306846"/>
          </a:xfrm>
          <a:prstGeom prst="triangl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8" name="Isosceles Triangle 17">
            <a:extLst>
              <a:ext uri="{FF2B5EF4-FFF2-40B4-BE49-F238E27FC236}">
                <a16:creationId xmlns:a16="http://schemas.microsoft.com/office/drawing/2014/main" id="{3906527E-FBE3-5E69-52CA-D4C850D08262}"/>
              </a:ext>
            </a:extLst>
          </p:cNvPr>
          <p:cNvSpPr/>
          <p:nvPr/>
        </p:nvSpPr>
        <p:spPr>
          <a:xfrm rot="5400000">
            <a:off x="7966072" y="2274450"/>
            <a:ext cx="328422" cy="306846"/>
          </a:xfrm>
          <a:prstGeom prst="triangle">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9" name="Google Shape;3290;p69">
            <a:extLst>
              <a:ext uri="{FF2B5EF4-FFF2-40B4-BE49-F238E27FC236}">
                <a16:creationId xmlns:a16="http://schemas.microsoft.com/office/drawing/2014/main" id="{7B39F032-9D62-2C71-3808-6F7350C543CB}"/>
              </a:ext>
            </a:extLst>
          </p:cNvPr>
          <p:cNvSpPr txBox="1"/>
          <p:nvPr/>
        </p:nvSpPr>
        <p:spPr>
          <a:xfrm>
            <a:off x="434339" y="709052"/>
            <a:ext cx="11375892" cy="418843"/>
          </a:xfrm>
          <a:prstGeom prst="rect">
            <a:avLst/>
          </a:prstGeom>
          <a:solidFill>
            <a:srgbClr val="003087"/>
          </a:solid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hlink"/>
              </a:buClr>
              <a:buSzPts val="1100"/>
              <a:buFont typeface="Arial"/>
              <a:buNone/>
            </a:pPr>
            <a:r>
              <a:rPr lang="en" b="1">
                <a:solidFill>
                  <a:schemeClr val="lt1"/>
                </a:solidFill>
                <a:latin typeface="+mj-lt"/>
                <a:ea typeface="Inter"/>
                <a:cs typeface="Inter"/>
                <a:sym typeface="Inter"/>
              </a:rPr>
              <a:t>Projects under MTC MISSION Programmes</a:t>
            </a:r>
            <a:endParaRPr b="1">
              <a:solidFill>
                <a:schemeClr val="lt1"/>
              </a:solidFill>
              <a:latin typeface="+mj-lt"/>
              <a:ea typeface="Inter"/>
              <a:cs typeface="Inter"/>
              <a:sym typeface="Inter"/>
            </a:endParaRPr>
          </a:p>
        </p:txBody>
      </p:sp>
    </p:spTree>
    <p:extLst>
      <p:ext uri="{BB962C8B-B14F-4D97-AF65-F5344CB8AC3E}">
        <p14:creationId xmlns:p14="http://schemas.microsoft.com/office/powerpoint/2010/main" val="2940184401"/>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0CB15-B980-7BE3-7C4A-DF866C8DBC0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BE3CC80-B54B-B5B7-08B6-E372E75E13E5}"/>
              </a:ext>
            </a:extLst>
          </p:cNvPr>
          <p:cNvSpPr>
            <a:spLocks noGrp="1"/>
          </p:cNvSpPr>
          <p:nvPr>
            <p:ph type="body" sz="quarter" idx="36"/>
          </p:nvPr>
        </p:nvSpPr>
        <p:spPr>
          <a:xfrm>
            <a:off x="628335" y="1214085"/>
            <a:ext cx="10214109" cy="4800000"/>
          </a:xfrm>
        </p:spPr>
        <p:txBody>
          <a:bodyPr/>
          <a:lstStyle/>
          <a:p>
            <a:pPr marL="457200" indent="-457200" algn="just">
              <a:buAutoNum type="arabicPeriod"/>
            </a:pPr>
            <a:r>
              <a:rPr lang="en-US">
                <a:latin typeface="Open Sans"/>
                <a:ea typeface="Open Sans"/>
                <a:cs typeface="Open Sans"/>
              </a:rPr>
              <a:t>Project proposals are submitted directly to Secretariat mailbox (</a:t>
            </a:r>
            <a:r>
              <a:rPr lang="en-US">
                <a:latin typeface="Open Sans"/>
                <a:ea typeface="Open Sans"/>
                <a:cs typeface="Open Sans"/>
                <a:hlinkClick r:id="rId3"/>
              </a:rPr>
              <a:t>MTC_MISSION@a-star.edu.sg</a:t>
            </a:r>
            <a:r>
              <a:rPr lang="en-US">
                <a:latin typeface="Open Sans"/>
                <a:ea typeface="Open Sans"/>
                <a:cs typeface="Open Sans"/>
              </a:rPr>
              <a:t>). </a:t>
            </a:r>
          </a:p>
          <a:p>
            <a:pPr marL="457200" indent="-457200" algn="just">
              <a:buAutoNum type="arabicPeriod"/>
            </a:pPr>
            <a:r>
              <a:rPr lang="en-SG"/>
              <a:t>Proposals will first be evaluated by the PD based on their alignment with the programme’s problem statements, their clear pathway towards industry deployment, and their ability to deliver against progressive technical milestones.</a:t>
            </a:r>
            <a:endParaRPr lang="en-US"/>
          </a:p>
          <a:p>
            <a:pPr marL="457200" indent="-457200" algn="just">
              <a:buAutoNum type="arabicPeriod"/>
            </a:pPr>
            <a:r>
              <a:rPr lang="en-US"/>
              <a:t>Project proposals will be sent for independent technical review. </a:t>
            </a:r>
          </a:p>
          <a:p>
            <a:pPr marL="457200" indent="-457200" algn="just">
              <a:buAutoNum type="arabicPeriod"/>
            </a:pPr>
            <a:r>
              <a:rPr lang="en-US">
                <a:latin typeface="Open Sans"/>
                <a:ea typeface="Open Sans"/>
                <a:cs typeface="Open Sans"/>
              </a:rPr>
              <a:t>IA will obtain budget approval from the appropriate authority before issuing Letter of Allocation. </a:t>
            </a:r>
            <a:endParaRPr lang="en-SG">
              <a:latin typeface="Open Sans"/>
              <a:ea typeface="Open Sans"/>
              <a:cs typeface="Open Sans"/>
            </a:endParaRPr>
          </a:p>
        </p:txBody>
      </p:sp>
      <p:sp>
        <p:nvSpPr>
          <p:cNvPr id="3" name="Text Placeholder 2">
            <a:extLst>
              <a:ext uri="{FF2B5EF4-FFF2-40B4-BE49-F238E27FC236}">
                <a16:creationId xmlns:a16="http://schemas.microsoft.com/office/drawing/2014/main" id="{38A52A94-13DF-6EB3-8974-75A46CFCC12E}"/>
              </a:ext>
            </a:extLst>
          </p:cNvPr>
          <p:cNvSpPr>
            <a:spLocks noGrp="1"/>
          </p:cNvSpPr>
          <p:nvPr>
            <p:ph type="body" sz="quarter" idx="64"/>
          </p:nvPr>
        </p:nvSpPr>
        <p:spPr/>
        <p:txBody>
          <a:bodyPr/>
          <a:lstStyle/>
          <a:p>
            <a:r>
              <a:rPr lang="en-US"/>
              <a:t>Evaluation Process for projects within a </a:t>
            </a:r>
            <a:r>
              <a:rPr lang="en-US" err="1"/>
              <a:t>Programme</a:t>
            </a:r>
            <a:endParaRPr lang="en-SG"/>
          </a:p>
        </p:txBody>
      </p:sp>
      <p:sp>
        <p:nvSpPr>
          <p:cNvPr id="4" name="Text Placeholder 3">
            <a:extLst>
              <a:ext uri="{FF2B5EF4-FFF2-40B4-BE49-F238E27FC236}">
                <a16:creationId xmlns:a16="http://schemas.microsoft.com/office/drawing/2014/main" id="{6356EA59-02DD-FE65-D469-AE6EEC0EB2A9}"/>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03DC9AAD-FD76-3F10-BC47-F97BC933125E}"/>
              </a:ext>
            </a:extLst>
          </p:cNvPr>
          <p:cNvSpPr>
            <a:spLocks noGrp="1"/>
          </p:cNvSpPr>
          <p:nvPr>
            <p:ph type="body" sz="quarter" idx="65"/>
          </p:nvPr>
        </p:nvSpPr>
        <p:spPr/>
        <p:txBody>
          <a:bodyPr/>
          <a:lstStyle/>
          <a:p>
            <a:endParaRPr lang="en-SG"/>
          </a:p>
        </p:txBody>
      </p:sp>
    </p:spTree>
    <p:extLst>
      <p:ext uri="{BB962C8B-B14F-4D97-AF65-F5344CB8AC3E}">
        <p14:creationId xmlns:p14="http://schemas.microsoft.com/office/powerpoint/2010/main" val="3461125333"/>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4D21C4-4627-674D-4485-7E7F952D8986}"/>
              </a:ext>
            </a:extLst>
          </p:cNvPr>
          <p:cNvSpPr>
            <a:spLocks noGrp="1"/>
          </p:cNvSpPr>
          <p:nvPr>
            <p:ph type="body" sz="quarter" idx="36"/>
          </p:nvPr>
        </p:nvSpPr>
        <p:spPr/>
        <p:txBody>
          <a:bodyPr/>
          <a:lstStyle/>
          <a:p>
            <a:r>
              <a:rPr lang="en-GB" b="1"/>
              <a:t>KPIs</a:t>
            </a:r>
            <a:endParaRPr lang="en-SG"/>
          </a:p>
          <a:p>
            <a:pPr marL="342900" lvl="0" indent="-342900">
              <a:buFont typeface="Arial" panose="020B0604020202020204" pitchFamily="34" charset="0"/>
              <a:buChar char="•"/>
            </a:pPr>
            <a:r>
              <a:rPr lang="en-GB"/>
              <a:t>Projects will need to meet their progressive milestone for funding to continue. </a:t>
            </a:r>
            <a:endParaRPr lang="en-SG"/>
          </a:p>
          <a:p>
            <a:pPr marL="342900" indent="-342900">
              <a:buFont typeface="Arial" panose="020B0604020202020204" pitchFamily="34" charset="0"/>
              <a:buChar char="•"/>
            </a:pPr>
            <a:r>
              <a:rPr lang="en-GB">
                <a:latin typeface="Open Sans"/>
                <a:ea typeface="Open Sans"/>
                <a:cs typeface="Open Sans"/>
              </a:rPr>
              <a:t>PD may propose other KPIs or OKRs that should be tracked. </a:t>
            </a:r>
          </a:p>
          <a:p>
            <a:endParaRPr lang="en-GB"/>
          </a:p>
          <a:p>
            <a:r>
              <a:rPr lang="en-GB" b="1"/>
              <a:t>TIs</a:t>
            </a:r>
            <a:endParaRPr lang="en-SG"/>
          </a:p>
          <a:p>
            <a:pPr marL="342900" lvl="0" indent="-342900">
              <a:buFont typeface="Arial" panose="020B0604020202020204" pitchFamily="34" charset="0"/>
              <a:buChar char="•"/>
            </a:pPr>
            <a:r>
              <a:rPr lang="en-GB"/>
              <a:t>Follow-on-Funding (Public/ Private) within one-year after Project completion </a:t>
            </a:r>
            <a:endParaRPr lang="en-SG"/>
          </a:p>
          <a:p>
            <a:pPr marL="342900" lvl="0" indent="-342900">
              <a:buFont typeface="Arial" panose="020B0604020202020204" pitchFamily="34" charset="0"/>
              <a:buChar char="•"/>
            </a:pPr>
            <a:r>
              <a:rPr lang="en-GB"/>
              <a:t>Number of IPs filed</a:t>
            </a:r>
            <a:endParaRPr lang="en-SG"/>
          </a:p>
          <a:p>
            <a:pPr marL="342900" lvl="0" indent="-342900">
              <a:buFont typeface="Arial" panose="020B0604020202020204" pitchFamily="34" charset="0"/>
              <a:buChar char="•"/>
            </a:pPr>
            <a:r>
              <a:rPr lang="en-GB"/>
              <a:t>Number of RCA secured with industry</a:t>
            </a:r>
            <a:endParaRPr lang="en-SG"/>
          </a:p>
          <a:p>
            <a:pPr marL="342900" indent="-342900">
              <a:buFont typeface="Arial" panose="020B0604020202020204" pitchFamily="34" charset="0"/>
              <a:buChar char="•"/>
            </a:pPr>
            <a:r>
              <a:rPr lang="en-GB"/>
              <a:t>Publications in top 10% highly cited journals</a:t>
            </a:r>
          </a:p>
          <a:p>
            <a:pPr marL="342900" indent="-342900">
              <a:buFont typeface="Arial" panose="020B0604020202020204" pitchFamily="34" charset="0"/>
              <a:buChar char="•"/>
            </a:pPr>
            <a:endParaRPr lang="en-GB"/>
          </a:p>
          <a:p>
            <a:pPr marL="342900" indent="-342900">
              <a:buFont typeface="Arial" panose="020B0604020202020204" pitchFamily="34" charset="0"/>
              <a:buChar char="•"/>
            </a:pPr>
            <a:endParaRPr lang="en-GB"/>
          </a:p>
          <a:p>
            <a:r>
              <a:rPr lang="en-GB"/>
              <a:t>For more details on KPIs/TIs can be found in the Annex of this deck. </a:t>
            </a:r>
            <a:endParaRPr lang="en-SG"/>
          </a:p>
        </p:txBody>
      </p:sp>
      <p:sp>
        <p:nvSpPr>
          <p:cNvPr id="3" name="Text Placeholder 2">
            <a:extLst>
              <a:ext uri="{FF2B5EF4-FFF2-40B4-BE49-F238E27FC236}">
                <a16:creationId xmlns:a16="http://schemas.microsoft.com/office/drawing/2014/main" id="{110E8884-FB2E-748A-7CD8-87B6317D69D0}"/>
              </a:ext>
            </a:extLst>
          </p:cNvPr>
          <p:cNvSpPr>
            <a:spLocks noGrp="1"/>
          </p:cNvSpPr>
          <p:nvPr>
            <p:ph type="body" sz="quarter" idx="64"/>
          </p:nvPr>
        </p:nvSpPr>
        <p:spPr>
          <a:xfrm>
            <a:off x="628332" y="339452"/>
            <a:ext cx="10560368" cy="515096"/>
          </a:xfrm>
        </p:spPr>
        <p:txBody>
          <a:bodyPr/>
          <a:lstStyle/>
          <a:p>
            <a:r>
              <a:rPr lang="en-US" sz="2200"/>
              <a:t>MTC MISSION Project Key Performance Indicators (KPIs) / Tracking Indicators (TIs)</a:t>
            </a:r>
            <a:endParaRPr lang="en-SG" sz="2200"/>
          </a:p>
          <a:p>
            <a:endParaRPr lang="en-SG" sz="2200">
              <a:solidFill>
                <a:schemeClr val="tx1"/>
              </a:solidFill>
            </a:endParaRPr>
          </a:p>
          <a:p>
            <a:endParaRPr lang="en-SG" sz="2200">
              <a:solidFill>
                <a:schemeClr val="tx1"/>
              </a:solidFill>
            </a:endParaRPr>
          </a:p>
        </p:txBody>
      </p:sp>
      <p:sp>
        <p:nvSpPr>
          <p:cNvPr id="4" name="Text Placeholder 3">
            <a:extLst>
              <a:ext uri="{FF2B5EF4-FFF2-40B4-BE49-F238E27FC236}">
                <a16:creationId xmlns:a16="http://schemas.microsoft.com/office/drawing/2014/main" id="{6B1D8C5D-1FEB-04DB-761E-EC9A54040727}"/>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5AEBFAFB-C434-3AC7-F950-744F89F7A273}"/>
              </a:ext>
            </a:extLst>
          </p:cNvPr>
          <p:cNvSpPr>
            <a:spLocks noGrp="1"/>
          </p:cNvSpPr>
          <p:nvPr>
            <p:ph type="body" sz="quarter" idx="65"/>
          </p:nvPr>
        </p:nvSpPr>
        <p:spPr/>
        <p:txBody>
          <a:bodyPr/>
          <a:lstStyle/>
          <a:p>
            <a:endParaRPr lang="en-SG"/>
          </a:p>
        </p:txBody>
      </p:sp>
    </p:spTree>
    <p:extLst>
      <p:ext uri="{BB962C8B-B14F-4D97-AF65-F5344CB8AC3E}">
        <p14:creationId xmlns:p14="http://schemas.microsoft.com/office/powerpoint/2010/main" val="1527843061"/>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BEB1A77-81C9-08F4-CD7F-62CC4738E9F8}"/>
              </a:ext>
            </a:extLst>
          </p:cNvPr>
          <p:cNvSpPr>
            <a:spLocks noGrp="1"/>
          </p:cNvSpPr>
          <p:nvPr>
            <p:ph type="body" sz="quarter" idx="64"/>
          </p:nvPr>
        </p:nvSpPr>
        <p:spPr/>
        <p:txBody>
          <a:bodyPr/>
          <a:lstStyle/>
          <a:p>
            <a:r>
              <a:rPr lang="en-US"/>
              <a:t>Post Award Management by Portfolio Director (PD)</a:t>
            </a:r>
            <a:endParaRPr lang="en-SG"/>
          </a:p>
        </p:txBody>
      </p:sp>
      <p:sp>
        <p:nvSpPr>
          <p:cNvPr id="4" name="Text Placeholder 3">
            <a:extLst>
              <a:ext uri="{FF2B5EF4-FFF2-40B4-BE49-F238E27FC236}">
                <a16:creationId xmlns:a16="http://schemas.microsoft.com/office/drawing/2014/main" id="{BC0D0C29-7F69-8C3C-A9CA-7CD3E3E3E819}"/>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E1C18D09-5352-8403-3980-810863049CD1}"/>
              </a:ext>
            </a:extLst>
          </p:cNvPr>
          <p:cNvSpPr>
            <a:spLocks noGrp="1"/>
          </p:cNvSpPr>
          <p:nvPr>
            <p:ph type="body" sz="quarter" idx="65"/>
          </p:nvPr>
        </p:nvSpPr>
        <p:spPr/>
        <p:txBody>
          <a:bodyPr/>
          <a:lstStyle/>
          <a:p>
            <a:endParaRPr lang="en-SG"/>
          </a:p>
        </p:txBody>
      </p:sp>
      <p:sp>
        <p:nvSpPr>
          <p:cNvPr id="7" name="TextBox 6">
            <a:extLst>
              <a:ext uri="{FF2B5EF4-FFF2-40B4-BE49-F238E27FC236}">
                <a16:creationId xmlns:a16="http://schemas.microsoft.com/office/drawing/2014/main" id="{F37BE07F-58A8-47B6-FC55-32B49D81DDB4}"/>
              </a:ext>
            </a:extLst>
          </p:cNvPr>
          <p:cNvSpPr txBox="1"/>
          <p:nvPr/>
        </p:nvSpPr>
        <p:spPr>
          <a:xfrm>
            <a:off x="8403562" y="3900076"/>
            <a:ext cx="1751883" cy="523220"/>
          </a:xfrm>
          <a:prstGeom prst="rect">
            <a:avLst/>
          </a:prstGeom>
          <a:solidFill>
            <a:srgbClr val="FFFFFF"/>
          </a:solidFill>
        </p:spPr>
        <p:txBody>
          <a:bodyPr wrap="square" rtlCol="0">
            <a:spAutoFit/>
          </a:bodyPr>
          <a:lstStyle/>
          <a:p>
            <a:r>
              <a:rPr lang="en-US" sz="1400" i="1"/>
              <a:t>Proceed to obtain follow-on-funding</a:t>
            </a:r>
          </a:p>
        </p:txBody>
      </p:sp>
      <p:sp>
        <p:nvSpPr>
          <p:cNvPr id="8" name="Rectangle 7">
            <a:extLst>
              <a:ext uri="{FF2B5EF4-FFF2-40B4-BE49-F238E27FC236}">
                <a16:creationId xmlns:a16="http://schemas.microsoft.com/office/drawing/2014/main" id="{F230F1BA-DF80-F48E-67A1-EC1A35525B41}"/>
              </a:ext>
            </a:extLst>
          </p:cNvPr>
          <p:cNvSpPr/>
          <p:nvPr/>
        </p:nvSpPr>
        <p:spPr>
          <a:xfrm>
            <a:off x="4449302" y="3462469"/>
            <a:ext cx="1538101" cy="502993"/>
          </a:xfrm>
          <a:prstGeom prst="rect">
            <a:avLst/>
          </a:prstGeom>
          <a:solidFill>
            <a:schemeClr val="accent3"/>
          </a:solidFill>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400"/>
              <a:t>Project is no longer relevant</a:t>
            </a:r>
            <a:endParaRPr lang="en-SG" sz="1400"/>
          </a:p>
        </p:txBody>
      </p:sp>
      <p:sp>
        <p:nvSpPr>
          <p:cNvPr id="9" name="Rectangle 8">
            <a:extLst>
              <a:ext uri="{FF2B5EF4-FFF2-40B4-BE49-F238E27FC236}">
                <a16:creationId xmlns:a16="http://schemas.microsoft.com/office/drawing/2014/main" id="{10CA3E3E-02CA-4882-D123-D005587F8B19}"/>
              </a:ext>
            </a:extLst>
          </p:cNvPr>
          <p:cNvSpPr/>
          <p:nvPr/>
        </p:nvSpPr>
        <p:spPr>
          <a:xfrm>
            <a:off x="803430" y="4467421"/>
            <a:ext cx="8835912" cy="599823"/>
          </a:xfrm>
          <a:prstGeom prst="rect">
            <a:avLst/>
          </a:prstGeom>
          <a:solidFill>
            <a:schemeClr val="accent2">
              <a:lumMod val="20000"/>
              <a:lumOff val="80000"/>
            </a:schemeClr>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GB" sz="1400" b="1">
                <a:solidFill>
                  <a:schemeClr val="tx1"/>
                </a:solidFill>
              </a:rPr>
              <a:t>End</a:t>
            </a:r>
            <a:endParaRPr lang="en-SG" sz="1400" b="1">
              <a:solidFill>
                <a:schemeClr val="tx1"/>
              </a:solidFill>
            </a:endParaRPr>
          </a:p>
        </p:txBody>
      </p:sp>
      <p:sp>
        <p:nvSpPr>
          <p:cNvPr id="10" name="Rectangle 9">
            <a:extLst>
              <a:ext uri="{FF2B5EF4-FFF2-40B4-BE49-F238E27FC236}">
                <a16:creationId xmlns:a16="http://schemas.microsoft.com/office/drawing/2014/main" id="{A67EEB79-31B3-7FB4-4277-F97A5148AFF8}"/>
              </a:ext>
            </a:extLst>
          </p:cNvPr>
          <p:cNvSpPr/>
          <p:nvPr/>
        </p:nvSpPr>
        <p:spPr>
          <a:xfrm>
            <a:off x="6973648" y="3429000"/>
            <a:ext cx="2170960" cy="454538"/>
          </a:xfrm>
          <a:prstGeom prst="rect">
            <a:avLst/>
          </a:prstGeom>
          <a:solidFill>
            <a:schemeClr val="accent3"/>
          </a:solidFill>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400"/>
              <a:t>Project is </a:t>
            </a:r>
            <a:r>
              <a:rPr lang="en-GB" sz="1400"/>
              <a:t>ready for follow-on-funding</a:t>
            </a:r>
            <a:endParaRPr lang="en-SG" sz="1400"/>
          </a:p>
        </p:txBody>
      </p:sp>
      <p:sp>
        <p:nvSpPr>
          <p:cNvPr id="11" name="Rectangle 10">
            <a:extLst>
              <a:ext uri="{FF2B5EF4-FFF2-40B4-BE49-F238E27FC236}">
                <a16:creationId xmlns:a16="http://schemas.microsoft.com/office/drawing/2014/main" id="{F7D2ABD4-7660-2D6F-5197-AE26EA7BD80C}"/>
              </a:ext>
            </a:extLst>
          </p:cNvPr>
          <p:cNvSpPr/>
          <p:nvPr/>
        </p:nvSpPr>
        <p:spPr>
          <a:xfrm>
            <a:off x="4043090" y="1836457"/>
            <a:ext cx="2350530" cy="458602"/>
          </a:xfrm>
          <a:prstGeom prst="rect">
            <a:avLst/>
          </a:prstGeom>
          <a:solidFill>
            <a:schemeClr val="accent3"/>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a:t>Project </a:t>
            </a:r>
            <a:r>
              <a:rPr lang="en-GB" sz="1400"/>
              <a:t>is unable to meet its technical milestones</a:t>
            </a:r>
            <a:endParaRPr lang="en-SG" sz="1400"/>
          </a:p>
        </p:txBody>
      </p:sp>
      <p:sp>
        <p:nvSpPr>
          <p:cNvPr id="12" name="Rectangle 11">
            <a:extLst>
              <a:ext uri="{FF2B5EF4-FFF2-40B4-BE49-F238E27FC236}">
                <a16:creationId xmlns:a16="http://schemas.microsoft.com/office/drawing/2014/main" id="{3D95A4F3-CFC6-70C6-8D02-9EDFFCE2CC9F}"/>
              </a:ext>
            </a:extLst>
          </p:cNvPr>
          <p:cNvSpPr/>
          <p:nvPr/>
        </p:nvSpPr>
        <p:spPr>
          <a:xfrm>
            <a:off x="1152046" y="3506860"/>
            <a:ext cx="2451062" cy="458602"/>
          </a:xfrm>
          <a:prstGeom prst="rect">
            <a:avLst/>
          </a:prstGeom>
          <a:solidFill>
            <a:schemeClr val="accent3"/>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a:t>Project </a:t>
            </a:r>
            <a:r>
              <a:rPr lang="en-GB" sz="1400"/>
              <a:t>is on track to meet its technical milestones</a:t>
            </a:r>
            <a:endParaRPr lang="en-SG" sz="1400"/>
          </a:p>
        </p:txBody>
      </p:sp>
      <p:sp>
        <p:nvSpPr>
          <p:cNvPr id="13" name="TextBox 12">
            <a:extLst>
              <a:ext uri="{FF2B5EF4-FFF2-40B4-BE49-F238E27FC236}">
                <a16:creationId xmlns:a16="http://schemas.microsoft.com/office/drawing/2014/main" id="{397FC5F6-82DD-10DB-5696-223A073D2E55}"/>
              </a:ext>
            </a:extLst>
          </p:cNvPr>
          <p:cNvSpPr txBox="1"/>
          <p:nvPr/>
        </p:nvSpPr>
        <p:spPr>
          <a:xfrm>
            <a:off x="2377577" y="4040874"/>
            <a:ext cx="1755297" cy="307777"/>
          </a:xfrm>
          <a:prstGeom prst="rect">
            <a:avLst/>
          </a:prstGeom>
          <a:noFill/>
        </p:spPr>
        <p:txBody>
          <a:bodyPr wrap="square" rtlCol="0">
            <a:spAutoFit/>
          </a:bodyPr>
          <a:lstStyle/>
          <a:p>
            <a:r>
              <a:rPr lang="en-US" sz="1400" i="1"/>
              <a:t>Continue funding</a:t>
            </a:r>
            <a:endParaRPr lang="en-SG" sz="1400" i="1"/>
          </a:p>
        </p:txBody>
      </p:sp>
      <p:cxnSp>
        <p:nvCxnSpPr>
          <p:cNvPr id="14" name="Straight Arrow Connector 13">
            <a:extLst>
              <a:ext uri="{FF2B5EF4-FFF2-40B4-BE49-F238E27FC236}">
                <a16:creationId xmlns:a16="http://schemas.microsoft.com/office/drawing/2014/main" id="{0FA7CF49-412D-E5EA-123D-F04C19A55B91}"/>
              </a:ext>
            </a:extLst>
          </p:cNvPr>
          <p:cNvCxnSpPr>
            <a:cxnSpLocks/>
            <a:stCxn id="8" idx="2"/>
            <a:endCxn id="9" idx="0"/>
          </p:cNvCxnSpPr>
          <p:nvPr/>
        </p:nvCxnSpPr>
        <p:spPr>
          <a:xfrm>
            <a:off x="5218353" y="3965462"/>
            <a:ext cx="3033" cy="501959"/>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111AEC9A-E0FA-2637-6BF9-E57C27BBFFE1}"/>
              </a:ext>
            </a:extLst>
          </p:cNvPr>
          <p:cNvSpPr txBox="1"/>
          <p:nvPr/>
        </p:nvSpPr>
        <p:spPr>
          <a:xfrm>
            <a:off x="5308861" y="4028682"/>
            <a:ext cx="1769267" cy="307777"/>
          </a:xfrm>
          <a:prstGeom prst="rect">
            <a:avLst/>
          </a:prstGeom>
          <a:noFill/>
        </p:spPr>
        <p:txBody>
          <a:bodyPr wrap="square" rtlCol="0">
            <a:spAutoFit/>
          </a:bodyPr>
          <a:lstStyle/>
          <a:p>
            <a:r>
              <a:rPr lang="en-US" sz="1400" i="1"/>
              <a:t>Close Project</a:t>
            </a:r>
            <a:endParaRPr lang="en-SG" sz="1400" i="1"/>
          </a:p>
        </p:txBody>
      </p:sp>
      <p:cxnSp>
        <p:nvCxnSpPr>
          <p:cNvPr id="16" name="Connector: Elbow 15">
            <a:extLst>
              <a:ext uri="{FF2B5EF4-FFF2-40B4-BE49-F238E27FC236}">
                <a16:creationId xmlns:a16="http://schemas.microsoft.com/office/drawing/2014/main" id="{E11A2C25-1D4E-4278-5206-80FB9007F097}"/>
              </a:ext>
            </a:extLst>
          </p:cNvPr>
          <p:cNvCxnSpPr>
            <a:cxnSpLocks/>
            <a:stCxn id="35" idx="1"/>
            <a:endCxn id="12" idx="0"/>
          </p:cNvCxnSpPr>
          <p:nvPr/>
        </p:nvCxnSpPr>
        <p:spPr>
          <a:xfrm rot="10800000" flipV="1">
            <a:off x="2377578" y="2869918"/>
            <a:ext cx="1998145" cy="636941"/>
          </a:xfrm>
          <a:prstGeom prst="bentConnector2">
            <a:avLst/>
          </a:pr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A4F77A03-D3DC-8AA9-E422-E64CDE7BF866}"/>
              </a:ext>
            </a:extLst>
          </p:cNvPr>
          <p:cNvCxnSpPr>
            <a:cxnSpLocks/>
            <a:endCxn id="11" idx="0"/>
          </p:cNvCxnSpPr>
          <p:nvPr/>
        </p:nvCxnSpPr>
        <p:spPr>
          <a:xfrm>
            <a:off x="5218353" y="1216482"/>
            <a:ext cx="2" cy="6199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356269F-BE45-45F7-32EA-AF1F0C19F5E3}"/>
              </a:ext>
            </a:extLst>
          </p:cNvPr>
          <p:cNvCxnSpPr>
            <a:cxnSpLocks/>
            <a:stCxn id="11" idx="2"/>
            <a:endCxn id="35" idx="0"/>
          </p:cNvCxnSpPr>
          <p:nvPr/>
        </p:nvCxnSpPr>
        <p:spPr>
          <a:xfrm flipH="1">
            <a:off x="5218354" y="2295059"/>
            <a:ext cx="1" cy="3455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6B7A1D4F-A73C-3AE5-A2D8-5B78D2FA6BAC}"/>
              </a:ext>
            </a:extLst>
          </p:cNvPr>
          <p:cNvCxnSpPr>
            <a:cxnSpLocks/>
            <a:endCxn id="8" idx="0"/>
          </p:cNvCxnSpPr>
          <p:nvPr/>
        </p:nvCxnSpPr>
        <p:spPr>
          <a:xfrm flipH="1">
            <a:off x="5218353" y="3051595"/>
            <a:ext cx="1" cy="410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8285C7E-DF70-9C6F-DE24-FD5C26405C77}"/>
              </a:ext>
            </a:extLst>
          </p:cNvPr>
          <p:cNvCxnSpPr>
            <a:cxnSpLocks/>
            <a:stCxn id="10" idx="2"/>
          </p:cNvCxnSpPr>
          <p:nvPr/>
        </p:nvCxnSpPr>
        <p:spPr>
          <a:xfrm>
            <a:off x="8059128" y="3883538"/>
            <a:ext cx="0" cy="578419"/>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5AA2B29-81A4-96AC-54FE-FEE2EE87B4DC}"/>
              </a:ext>
            </a:extLst>
          </p:cNvPr>
          <p:cNvCxnSpPr>
            <a:cxnSpLocks/>
            <a:stCxn id="12" idx="2"/>
          </p:cNvCxnSpPr>
          <p:nvPr/>
        </p:nvCxnSpPr>
        <p:spPr>
          <a:xfrm>
            <a:off x="2377577" y="3965462"/>
            <a:ext cx="0" cy="496495"/>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F33F6CC4-AAC1-6370-DD24-7D2EEFE5C9DF}"/>
              </a:ext>
            </a:extLst>
          </p:cNvPr>
          <p:cNvCxnSpPr>
            <a:cxnSpLocks/>
            <a:endCxn id="12" idx="0"/>
          </p:cNvCxnSpPr>
          <p:nvPr/>
        </p:nvCxnSpPr>
        <p:spPr>
          <a:xfrm>
            <a:off x="2377577" y="1368882"/>
            <a:ext cx="0" cy="21379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356C26E-319F-7C25-E434-B0D06BF593BA}"/>
              </a:ext>
            </a:extLst>
          </p:cNvPr>
          <p:cNvCxnSpPr>
            <a:cxnSpLocks/>
            <a:endCxn id="10" idx="0"/>
          </p:cNvCxnSpPr>
          <p:nvPr/>
        </p:nvCxnSpPr>
        <p:spPr>
          <a:xfrm>
            <a:off x="8059128" y="1368882"/>
            <a:ext cx="0" cy="206011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E2EFE74E-4289-1364-8EFC-7C645C90AAB4}"/>
              </a:ext>
            </a:extLst>
          </p:cNvPr>
          <p:cNvSpPr/>
          <p:nvPr/>
        </p:nvSpPr>
        <p:spPr>
          <a:xfrm>
            <a:off x="9303246" y="1060392"/>
            <a:ext cx="1704397" cy="1062415"/>
          </a:xfrm>
          <a:prstGeom prst="rect">
            <a:avLst/>
          </a:prstGeom>
          <a:solidFill>
            <a:schemeClr val="accent6"/>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a:t>PD to submit Quarterly Update and Annual Report  to Sector Lead via IA</a:t>
            </a:r>
            <a:endParaRPr lang="en-SG" sz="1400"/>
          </a:p>
        </p:txBody>
      </p:sp>
      <p:sp>
        <p:nvSpPr>
          <p:cNvPr id="25" name="Rectangle 24">
            <a:extLst>
              <a:ext uri="{FF2B5EF4-FFF2-40B4-BE49-F238E27FC236}">
                <a16:creationId xmlns:a16="http://schemas.microsoft.com/office/drawing/2014/main" id="{64AC8DE8-A88F-CA2B-111F-0E26650E36C3}"/>
              </a:ext>
            </a:extLst>
          </p:cNvPr>
          <p:cNvSpPr/>
          <p:nvPr/>
        </p:nvSpPr>
        <p:spPr>
          <a:xfrm>
            <a:off x="1448110" y="1090418"/>
            <a:ext cx="7159486" cy="411814"/>
          </a:xfrm>
          <a:prstGeom prst="rect">
            <a:avLst/>
          </a:prstGeom>
          <a:solidFill>
            <a:schemeClr val="accent5"/>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a:t>PD conducts a formal technical review for all Projects minimally, once every quarter</a:t>
            </a:r>
            <a:endParaRPr lang="en-SG" sz="1400"/>
          </a:p>
        </p:txBody>
      </p:sp>
      <p:cxnSp>
        <p:nvCxnSpPr>
          <p:cNvPr id="26" name="Straight Arrow Connector 25">
            <a:extLst>
              <a:ext uri="{FF2B5EF4-FFF2-40B4-BE49-F238E27FC236}">
                <a16:creationId xmlns:a16="http://schemas.microsoft.com/office/drawing/2014/main" id="{9D6A01D6-4B76-A9E5-1BCB-8C35B404B648}"/>
              </a:ext>
            </a:extLst>
          </p:cNvPr>
          <p:cNvCxnSpPr>
            <a:cxnSpLocks/>
            <a:stCxn id="25" idx="3"/>
          </p:cNvCxnSpPr>
          <p:nvPr/>
        </p:nvCxnSpPr>
        <p:spPr>
          <a:xfrm>
            <a:off x="8607596" y="1296325"/>
            <a:ext cx="69565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2C21D20D-50CB-99C2-742D-127755B17CDA}"/>
              </a:ext>
            </a:extLst>
          </p:cNvPr>
          <p:cNvSpPr/>
          <p:nvPr/>
        </p:nvSpPr>
        <p:spPr>
          <a:xfrm>
            <a:off x="4375722" y="2640618"/>
            <a:ext cx="1685263" cy="458602"/>
          </a:xfrm>
          <a:prstGeom prst="rect">
            <a:avLst/>
          </a:prstGeom>
          <a:solidFill>
            <a:schemeClr val="accent5"/>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sz="1400"/>
              <a:t>PD to work with PI to pivot</a:t>
            </a:r>
            <a:endParaRPr lang="en-SG" sz="1400"/>
          </a:p>
        </p:txBody>
      </p:sp>
      <p:sp>
        <p:nvSpPr>
          <p:cNvPr id="42" name="Text Placeholder 1">
            <a:extLst>
              <a:ext uri="{FF2B5EF4-FFF2-40B4-BE49-F238E27FC236}">
                <a16:creationId xmlns:a16="http://schemas.microsoft.com/office/drawing/2014/main" id="{B2F77F37-69F0-CCE1-0E8C-E5A405EECE67}"/>
              </a:ext>
            </a:extLst>
          </p:cNvPr>
          <p:cNvSpPr>
            <a:spLocks noGrp="1"/>
          </p:cNvSpPr>
          <p:nvPr>
            <p:ph type="body" sz="quarter" idx="36"/>
          </p:nvPr>
        </p:nvSpPr>
        <p:spPr>
          <a:xfrm>
            <a:off x="628332" y="5201212"/>
            <a:ext cx="10547667" cy="1153270"/>
          </a:xfrm>
        </p:spPr>
        <p:txBody>
          <a:bodyPr/>
          <a:lstStyle/>
          <a:p>
            <a:pPr marL="342900" indent="-342900" algn="just">
              <a:buFont typeface="Arial" panose="020B0604020202020204" pitchFamily="34" charset="0"/>
              <a:buChar char="•"/>
            </a:pPr>
            <a:r>
              <a:rPr lang="en-US" sz="1600"/>
              <a:t>Follow the A*STAR Grants T&amp;Cs and Guidelines.</a:t>
            </a:r>
          </a:p>
          <a:p>
            <a:pPr marL="342900" indent="-342900" algn="just">
              <a:buFont typeface="Arial" panose="020B0604020202020204" pitchFamily="34" charset="0"/>
              <a:buChar char="•"/>
            </a:pPr>
            <a:r>
              <a:rPr lang="en-US" sz="1600"/>
              <a:t>Projects are expected to undergo formal technical reviews once every quarter.</a:t>
            </a:r>
          </a:p>
          <a:p>
            <a:pPr marL="342900" indent="-342900" algn="just">
              <a:buFont typeface="Arial" panose="020B0604020202020204" pitchFamily="34" charset="0"/>
              <a:buChar char="•"/>
            </a:pPr>
            <a:r>
              <a:rPr lang="en-SG" sz="1600"/>
              <a:t>Projects can be closed if they are no longer relevant or unable to meet their technical milestones. </a:t>
            </a:r>
          </a:p>
          <a:p>
            <a:pPr marL="342900" indent="-342900" algn="just">
              <a:buFont typeface="Arial" panose="020B0604020202020204" pitchFamily="34" charset="0"/>
              <a:buChar char="•"/>
            </a:pPr>
            <a:r>
              <a:rPr lang="en-SG" sz="1600"/>
              <a:t>Projects may end early if they are ready to obtain follow-on-funding. </a:t>
            </a:r>
          </a:p>
        </p:txBody>
      </p:sp>
      <p:sp>
        <p:nvSpPr>
          <p:cNvPr id="37" name="TextBox 36">
            <a:extLst>
              <a:ext uri="{FF2B5EF4-FFF2-40B4-BE49-F238E27FC236}">
                <a16:creationId xmlns:a16="http://schemas.microsoft.com/office/drawing/2014/main" id="{516D5302-83EC-3BC2-D48E-4F336FEB4218}"/>
              </a:ext>
            </a:extLst>
          </p:cNvPr>
          <p:cNvSpPr txBox="1"/>
          <p:nvPr/>
        </p:nvSpPr>
        <p:spPr>
          <a:xfrm>
            <a:off x="2585409" y="2572846"/>
            <a:ext cx="1755297" cy="307777"/>
          </a:xfrm>
          <a:prstGeom prst="rect">
            <a:avLst/>
          </a:prstGeom>
          <a:noFill/>
        </p:spPr>
        <p:txBody>
          <a:bodyPr wrap="square" rtlCol="0">
            <a:spAutoFit/>
          </a:bodyPr>
          <a:lstStyle/>
          <a:p>
            <a:r>
              <a:rPr lang="en-US" sz="1400" i="1"/>
              <a:t>Pivot successful</a:t>
            </a:r>
            <a:endParaRPr lang="en-SG" sz="1400" i="1"/>
          </a:p>
        </p:txBody>
      </p:sp>
      <p:sp>
        <p:nvSpPr>
          <p:cNvPr id="38" name="TextBox 37">
            <a:extLst>
              <a:ext uri="{FF2B5EF4-FFF2-40B4-BE49-F238E27FC236}">
                <a16:creationId xmlns:a16="http://schemas.microsoft.com/office/drawing/2014/main" id="{CEACC26D-E512-3CFA-9AD3-896B5FCC09E6}"/>
              </a:ext>
            </a:extLst>
          </p:cNvPr>
          <p:cNvSpPr txBox="1"/>
          <p:nvPr/>
        </p:nvSpPr>
        <p:spPr>
          <a:xfrm>
            <a:off x="5258108" y="3133402"/>
            <a:ext cx="1755297" cy="307777"/>
          </a:xfrm>
          <a:prstGeom prst="rect">
            <a:avLst/>
          </a:prstGeom>
          <a:noFill/>
        </p:spPr>
        <p:txBody>
          <a:bodyPr wrap="square" rtlCol="0">
            <a:spAutoFit/>
          </a:bodyPr>
          <a:lstStyle/>
          <a:p>
            <a:r>
              <a:rPr lang="en-US" sz="1400" i="1"/>
              <a:t>Pivot unsuccessful</a:t>
            </a:r>
            <a:endParaRPr lang="en-SG" sz="1400" i="1"/>
          </a:p>
        </p:txBody>
      </p:sp>
    </p:spTree>
    <p:extLst>
      <p:ext uri="{BB962C8B-B14F-4D97-AF65-F5344CB8AC3E}">
        <p14:creationId xmlns:p14="http://schemas.microsoft.com/office/powerpoint/2010/main" val="3072895116"/>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462BFA9-9009-3565-2E35-D42DF897412C}"/>
              </a:ext>
            </a:extLst>
          </p:cNvPr>
          <p:cNvSpPr>
            <a:spLocks noGrp="1"/>
          </p:cNvSpPr>
          <p:nvPr>
            <p:ph type="body" sz="quarter" idx="64"/>
          </p:nvPr>
        </p:nvSpPr>
        <p:spPr/>
        <p:txBody>
          <a:bodyPr/>
          <a:lstStyle/>
          <a:p>
            <a:r>
              <a:rPr lang="en-US"/>
              <a:t>Post Award Reporting</a:t>
            </a:r>
            <a:endParaRPr lang="en-SG"/>
          </a:p>
        </p:txBody>
      </p:sp>
      <p:sp>
        <p:nvSpPr>
          <p:cNvPr id="4" name="Text Placeholder 3">
            <a:extLst>
              <a:ext uri="{FF2B5EF4-FFF2-40B4-BE49-F238E27FC236}">
                <a16:creationId xmlns:a16="http://schemas.microsoft.com/office/drawing/2014/main" id="{82BD8FAC-7A6F-6FE9-F74B-17E5780C8A00}"/>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8FAC2BC0-8D68-8184-63F0-443E1D1930AE}"/>
              </a:ext>
            </a:extLst>
          </p:cNvPr>
          <p:cNvSpPr>
            <a:spLocks noGrp="1"/>
          </p:cNvSpPr>
          <p:nvPr>
            <p:ph type="body" sz="quarter" idx="65"/>
          </p:nvPr>
        </p:nvSpPr>
        <p:spPr/>
        <p:txBody>
          <a:bodyPr/>
          <a:lstStyle/>
          <a:p>
            <a:endParaRPr lang="en-SG"/>
          </a:p>
        </p:txBody>
      </p:sp>
      <p:graphicFrame>
        <p:nvGraphicFramePr>
          <p:cNvPr id="9" name="Table 8">
            <a:extLst>
              <a:ext uri="{FF2B5EF4-FFF2-40B4-BE49-F238E27FC236}">
                <a16:creationId xmlns:a16="http://schemas.microsoft.com/office/drawing/2014/main" id="{ADA4233C-4004-B3C2-830D-C86FFEAF9A47}"/>
              </a:ext>
            </a:extLst>
          </p:cNvPr>
          <p:cNvGraphicFramePr>
            <a:graphicFrameLocks noGrp="1"/>
          </p:cNvGraphicFramePr>
          <p:nvPr>
            <p:extLst>
              <p:ext uri="{D42A27DB-BD31-4B8C-83A1-F6EECF244321}">
                <p14:modId xmlns:p14="http://schemas.microsoft.com/office/powerpoint/2010/main" val="324075386"/>
              </p:ext>
            </p:extLst>
          </p:nvPr>
        </p:nvGraphicFramePr>
        <p:xfrm>
          <a:off x="628332" y="1243330"/>
          <a:ext cx="10214111" cy="4480560"/>
        </p:xfrm>
        <a:graphic>
          <a:graphicData uri="http://schemas.openxmlformats.org/drawingml/2006/table">
            <a:tbl>
              <a:tblPr firstRow="1" bandRow="1">
                <a:tableStyleId>{5C22544A-7EE6-4342-B048-85BDC9FD1C3A}</a:tableStyleId>
              </a:tblPr>
              <a:tblGrid>
                <a:gridCol w="1772379">
                  <a:extLst>
                    <a:ext uri="{9D8B030D-6E8A-4147-A177-3AD203B41FA5}">
                      <a16:colId xmlns:a16="http://schemas.microsoft.com/office/drawing/2014/main" val="953013759"/>
                    </a:ext>
                  </a:extLst>
                </a:gridCol>
                <a:gridCol w="1274028">
                  <a:extLst>
                    <a:ext uri="{9D8B030D-6E8A-4147-A177-3AD203B41FA5}">
                      <a16:colId xmlns:a16="http://schemas.microsoft.com/office/drawing/2014/main" val="3299270570"/>
                    </a:ext>
                  </a:extLst>
                </a:gridCol>
                <a:gridCol w="1708791">
                  <a:extLst>
                    <a:ext uri="{9D8B030D-6E8A-4147-A177-3AD203B41FA5}">
                      <a16:colId xmlns:a16="http://schemas.microsoft.com/office/drawing/2014/main" val="890397926"/>
                    </a:ext>
                  </a:extLst>
                </a:gridCol>
                <a:gridCol w="1851660">
                  <a:extLst>
                    <a:ext uri="{9D8B030D-6E8A-4147-A177-3AD203B41FA5}">
                      <a16:colId xmlns:a16="http://schemas.microsoft.com/office/drawing/2014/main" val="1926766715"/>
                    </a:ext>
                  </a:extLst>
                </a:gridCol>
                <a:gridCol w="3607253">
                  <a:extLst>
                    <a:ext uri="{9D8B030D-6E8A-4147-A177-3AD203B41FA5}">
                      <a16:colId xmlns:a16="http://schemas.microsoft.com/office/drawing/2014/main" val="1240343422"/>
                    </a:ext>
                  </a:extLst>
                </a:gridCol>
              </a:tblGrid>
              <a:tr h="162560">
                <a:tc>
                  <a:txBody>
                    <a:bodyPr/>
                    <a:lstStyle/>
                    <a:p>
                      <a:r>
                        <a:rPr lang="en-US">
                          <a:solidFill>
                            <a:srgbClr val="FFFFFF"/>
                          </a:solidFill>
                        </a:rPr>
                        <a:t>Governance</a:t>
                      </a:r>
                      <a:endParaRPr lang="en-SG">
                        <a:solidFill>
                          <a:srgbClr val="FFFFFF"/>
                        </a:solidFill>
                      </a:endParaRPr>
                    </a:p>
                  </a:txBody>
                  <a:tcPr/>
                </a:tc>
                <a:tc>
                  <a:txBody>
                    <a:bodyPr/>
                    <a:lstStyle/>
                    <a:p>
                      <a:r>
                        <a:rPr lang="en-US">
                          <a:solidFill>
                            <a:srgbClr val="FFFFFF"/>
                          </a:solidFill>
                        </a:rPr>
                        <a:t>Role</a:t>
                      </a:r>
                      <a:endParaRPr lang="en-SG">
                        <a:solidFill>
                          <a:srgbClr val="FFFFFF"/>
                        </a:solidFill>
                      </a:endParaRPr>
                    </a:p>
                  </a:txBody>
                  <a:tcPr/>
                </a:tc>
                <a:tc>
                  <a:txBody>
                    <a:bodyPr/>
                    <a:lstStyle/>
                    <a:p>
                      <a:r>
                        <a:rPr lang="en-US">
                          <a:solidFill>
                            <a:srgbClr val="FFFFFF"/>
                          </a:solidFill>
                        </a:rPr>
                        <a:t>Reports To</a:t>
                      </a:r>
                      <a:endParaRPr lang="en-SG">
                        <a:solidFill>
                          <a:srgbClr val="FFFFFF"/>
                        </a:solidFill>
                      </a:endParaRPr>
                    </a:p>
                  </a:txBody>
                  <a:tcPr/>
                </a:tc>
                <a:tc>
                  <a:txBody>
                    <a:bodyPr/>
                    <a:lstStyle/>
                    <a:p>
                      <a:r>
                        <a:rPr lang="en-US">
                          <a:solidFill>
                            <a:srgbClr val="FFFFFF"/>
                          </a:solidFill>
                        </a:rPr>
                        <a:t>Reports on</a:t>
                      </a:r>
                      <a:endParaRPr lang="en-SG">
                        <a:solidFill>
                          <a:srgbClr val="FFFFFF"/>
                        </a:solidFill>
                      </a:endParaRPr>
                    </a:p>
                  </a:txBody>
                  <a:tcPr/>
                </a:tc>
                <a:tc>
                  <a:txBody>
                    <a:bodyPr/>
                    <a:lstStyle/>
                    <a:p>
                      <a:r>
                        <a:rPr lang="en-US">
                          <a:solidFill>
                            <a:srgbClr val="FFFFFF"/>
                          </a:solidFill>
                        </a:rPr>
                        <a:t>Reporting Frequency</a:t>
                      </a:r>
                      <a:endParaRPr lang="en-SG">
                        <a:solidFill>
                          <a:srgbClr val="FFFFFF"/>
                        </a:solidFill>
                      </a:endParaRPr>
                    </a:p>
                  </a:txBody>
                  <a:tcPr/>
                </a:tc>
                <a:extLst>
                  <a:ext uri="{0D108BD9-81ED-4DB2-BD59-A6C34878D82A}">
                    <a16:rowId xmlns:a16="http://schemas.microsoft.com/office/drawing/2014/main" val="1973643507"/>
                  </a:ext>
                </a:extLst>
              </a:tr>
              <a:tr h="370840">
                <a:tc rowSpan="5">
                  <a:txBody>
                    <a:bodyPr/>
                    <a:lstStyle/>
                    <a:p>
                      <a:r>
                        <a:rPr lang="en-US">
                          <a:solidFill>
                            <a:schemeClr val="tx1"/>
                          </a:solidFill>
                        </a:rPr>
                        <a:t>RIE </a:t>
                      </a:r>
                      <a:r>
                        <a:rPr lang="en-US" err="1">
                          <a:solidFill>
                            <a:schemeClr val="tx1"/>
                          </a:solidFill>
                        </a:rPr>
                        <a:t>Programme</a:t>
                      </a:r>
                      <a:r>
                        <a:rPr lang="en-US">
                          <a:solidFill>
                            <a:schemeClr val="tx1"/>
                          </a:solidFill>
                        </a:rPr>
                        <a:t> Level</a:t>
                      </a:r>
                      <a:endParaRPr lang="en-SG">
                        <a:solidFill>
                          <a:schemeClr val="tx1"/>
                        </a:solidFill>
                      </a:endParaRPr>
                    </a:p>
                  </a:txBody>
                  <a:tcPr/>
                </a:tc>
                <a:tc rowSpan="2">
                  <a:txBody>
                    <a:bodyPr/>
                    <a:lstStyle/>
                    <a:p>
                      <a:r>
                        <a:rPr lang="en-US">
                          <a:solidFill>
                            <a:schemeClr val="tx1"/>
                          </a:solidFill>
                        </a:rPr>
                        <a:t>Sector Lead</a:t>
                      </a:r>
                      <a:endParaRPr lang="en-SG">
                        <a:solidFill>
                          <a:schemeClr val="tx1"/>
                        </a:solidFill>
                      </a:endParaRPr>
                    </a:p>
                  </a:txBody>
                  <a:tcPr/>
                </a:tc>
                <a:tc rowSpan="2">
                  <a:txBody>
                    <a:bodyPr/>
                    <a:lstStyle/>
                    <a:p>
                      <a:r>
                        <a:rPr lang="en-US">
                          <a:solidFill>
                            <a:schemeClr val="tx1"/>
                          </a:solidFill>
                        </a:rPr>
                        <a:t>Sector Lead MD/CE</a:t>
                      </a:r>
                      <a:endParaRPr lang="en-SG">
                        <a:solidFill>
                          <a:schemeClr val="tx1"/>
                        </a:solidFill>
                      </a:endParaRPr>
                    </a:p>
                  </a:txBody>
                  <a:tcPr/>
                </a:tc>
                <a:tc rowSpan="2">
                  <a:txBody>
                    <a:bodyPr/>
                    <a:lstStyle/>
                    <a:p>
                      <a:r>
                        <a:rPr lang="en-US">
                          <a:solidFill>
                            <a:schemeClr val="tx1"/>
                          </a:solidFill>
                        </a:rPr>
                        <a:t>RIE </a:t>
                      </a:r>
                      <a:r>
                        <a:rPr lang="en-US" err="1">
                          <a:solidFill>
                            <a:schemeClr val="tx1"/>
                          </a:solidFill>
                        </a:rPr>
                        <a:t>Programme</a:t>
                      </a:r>
                      <a:r>
                        <a:rPr lang="en-US">
                          <a:solidFill>
                            <a:schemeClr val="tx1"/>
                          </a:solidFill>
                        </a:rPr>
                        <a:t> Progress</a:t>
                      </a:r>
                      <a:endParaRPr lang="en-SG">
                        <a:solidFill>
                          <a:schemeClr val="tx1"/>
                        </a:solidFill>
                      </a:endParaRPr>
                    </a:p>
                  </a:txBody>
                  <a:tcPr/>
                </a:tc>
                <a:tc>
                  <a:txBody>
                    <a:bodyPr/>
                    <a:lstStyle/>
                    <a:p>
                      <a:r>
                        <a:rPr lang="en-US">
                          <a:solidFill>
                            <a:schemeClr val="tx1"/>
                          </a:solidFill>
                        </a:rPr>
                        <a:t>Mid-Term RIE </a:t>
                      </a:r>
                      <a:r>
                        <a:rPr lang="en-US" err="1">
                          <a:solidFill>
                            <a:schemeClr val="tx1"/>
                          </a:solidFill>
                        </a:rPr>
                        <a:t>Programme</a:t>
                      </a:r>
                      <a:r>
                        <a:rPr lang="en-US">
                          <a:solidFill>
                            <a:schemeClr val="tx1"/>
                          </a:solidFill>
                        </a:rPr>
                        <a:t> Review</a:t>
                      </a:r>
                      <a:endParaRPr lang="en-SG">
                        <a:solidFill>
                          <a:schemeClr val="tx1"/>
                        </a:solidFill>
                      </a:endParaRPr>
                    </a:p>
                  </a:txBody>
                  <a:tcPr/>
                </a:tc>
                <a:extLst>
                  <a:ext uri="{0D108BD9-81ED-4DB2-BD59-A6C34878D82A}">
                    <a16:rowId xmlns:a16="http://schemas.microsoft.com/office/drawing/2014/main" val="2067210993"/>
                  </a:ext>
                </a:extLst>
              </a:tr>
              <a:tr h="370840">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r>
                        <a:rPr lang="en-US">
                          <a:solidFill>
                            <a:schemeClr val="tx1"/>
                          </a:solidFill>
                        </a:rPr>
                        <a:t>Final Term RIE </a:t>
                      </a:r>
                      <a:r>
                        <a:rPr lang="en-US" err="1">
                          <a:solidFill>
                            <a:schemeClr val="tx1"/>
                          </a:solidFill>
                        </a:rPr>
                        <a:t>Programme</a:t>
                      </a:r>
                      <a:r>
                        <a:rPr lang="en-US">
                          <a:solidFill>
                            <a:schemeClr val="tx1"/>
                          </a:solidFill>
                        </a:rPr>
                        <a:t> Review</a:t>
                      </a:r>
                      <a:endParaRPr lang="en-SG">
                        <a:solidFill>
                          <a:schemeClr val="tx1"/>
                        </a:solidFill>
                      </a:endParaRPr>
                    </a:p>
                  </a:txBody>
                  <a:tcPr/>
                </a:tc>
                <a:extLst>
                  <a:ext uri="{0D108BD9-81ED-4DB2-BD59-A6C34878D82A}">
                    <a16:rowId xmlns:a16="http://schemas.microsoft.com/office/drawing/2014/main" val="774532826"/>
                  </a:ext>
                </a:extLst>
              </a:tr>
              <a:tr h="370840">
                <a:tc vMerge="1">
                  <a:txBody>
                    <a:bodyPr/>
                    <a:lstStyle/>
                    <a:p>
                      <a:endParaRPr lang="en-SG"/>
                    </a:p>
                  </a:txBody>
                  <a:tcPr/>
                </a:tc>
                <a:tc rowSpan="3">
                  <a:txBody>
                    <a:bodyPr/>
                    <a:lstStyle/>
                    <a:p>
                      <a:r>
                        <a:rPr lang="en-US">
                          <a:solidFill>
                            <a:schemeClr val="tx1"/>
                          </a:solidFill>
                        </a:rPr>
                        <a:t>PD</a:t>
                      </a:r>
                      <a:endParaRPr lang="en-SG">
                        <a:solidFill>
                          <a:schemeClr val="tx1"/>
                        </a:solidFill>
                      </a:endParaRPr>
                    </a:p>
                  </a:txBody>
                  <a:tcPr/>
                </a:tc>
                <a:tc rowSpan="3">
                  <a:txBody>
                    <a:bodyPr/>
                    <a:lstStyle/>
                    <a:p>
                      <a:r>
                        <a:rPr lang="en-US">
                          <a:solidFill>
                            <a:schemeClr val="tx1"/>
                          </a:solidFill>
                        </a:rPr>
                        <a:t>IA A*STAR</a:t>
                      </a:r>
                      <a:endParaRPr lang="en-SG">
                        <a:solidFill>
                          <a:schemeClr val="tx1"/>
                        </a:solidFill>
                      </a:endParaRPr>
                    </a:p>
                  </a:txBody>
                  <a:tcPr/>
                </a:tc>
                <a:tc rowSpan="3">
                  <a:txBody>
                    <a:bodyPr/>
                    <a:lstStyle/>
                    <a:p>
                      <a:r>
                        <a:rPr lang="en-US">
                          <a:solidFill>
                            <a:schemeClr val="tx1"/>
                          </a:solidFill>
                        </a:rPr>
                        <a:t>RIE </a:t>
                      </a:r>
                      <a:r>
                        <a:rPr lang="en-US" err="1">
                          <a:solidFill>
                            <a:schemeClr val="tx1"/>
                          </a:solidFill>
                        </a:rPr>
                        <a:t>Programme</a:t>
                      </a:r>
                      <a:r>
                        <a:rPr lang="en-US">
                          <a:solidFill>
                            <a:schemeClr val="tx1"/>
                          </a:solidFill>
                        </a:rPr>
                        <a:t> Progress</a:t>
                      </a:r>
                      <a:endParaRPr lang="en-SG">
                        <a:solidFill>
                          <a:schemeClr val="tx1"/>
                        </a:solidFill>
                      </a:endParaRPr>
                    </a:p>
                  </a:txBody>
                  <a:tcPr/>
                </a:tc>
                <a:tc>
                  <a:txBody>
                    <a:bodyPr/>
                    <a:lstStyle/>
                    <a:p>
                      <a:r>
                        <a:rPr lang="en-US">
                          <a:solidFill>
                            <a:schemeClr val="tx1"/>
                          </a:solidFill>
                        </a:rPr>
                        <a:t>Technical Project Reviews: Quarterly</a:t>
                      </a:r>
                      <a:endParaRPr lang="en-SG">
                        <a:solidFill>
                          <a:schemeClr val="tx1"/>
                        </a:solidFill>
                      </a:endParaRPr>
                    </a:p>
                  </a:txBody>
                  <a:tcPr/>
                </a:tc>
                <a:extLst>
                  <a:ext uri="{0D108BD9-81ED-4DB2-BD59-A6C34878D82A}">
                    <a16:rowId xmlns:a16="http://schemas.microsoft.com/office/drawing/2014/main" val="1243749835"/>
                  </a:ext>
                </a:extLst>
              </a:tr>
              <a:tr h="370840">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r>
                        <a:rPr lang="en-US">
                          <a:solidFill>
                            <a:schemeClr val="tx1"/>
                          </a:solidFill>
                        </a:rPr>
                        <a:t>RIE Programme Progress Updates: Quarterly</a:t>
                      </a:r>
                      <a:endParaRPr lang="en-SG">
                        <a:solidFill>
                          <a:schemeClr val="tx1"/>
                        </a:solidFill>
                      </a:endParaRPr>
                    </a:p>
                  </a:txBody>
                  <a:tcPr/>
                </a:tc>
                <a:extLst>
                  <a:ext uri="{0D108BD9-81ED-4DB2-BD59-A6C34878D82A}">
                    <a16:rowId xmlns:a16="http://schemas.microsoft.com/office/drawing/2014/main" val="885286206"/>
                  </a:ext>
                </a:extLst>
              </a:tr>
              <a:tr h="370840">
                <a:tc vMerge="1">
                  <a:txBody>
                    <a:bodyPr/>
                    <a:lstStyle/>
                    <a:p>
                      <a:endParaRPr lang="en-SG"/>
                    </a:p>
                  </a:txBody>
                  <a:tcPr/>
                </a:tc>
                <a:tc vMerge="1">
                  <a:txBody>
                    <a:bodyPr/>
                    <a:lstStyle/>
                    <a:p>
                      <a:endParaRPr lang="en-SG"/>
                    </a:p>
                  </a:txBody>
                  <a:tcPr/>
                </a:tc>
                <a:tc vMerge="1">
                  <a:txBody>
                    <a:bodyPr/>
                    <a:lstStyle/>
                    <a:p>
                      <a:endParaRPr lang="en-SG"/>
                    </a:p>
                  </a:txBody>
                  <a:tcPr/>
                </a:tc>
                <a:tc vMerge="1">
                  <a:txBody>
                    <a:bodyPr/>
                    <a:lstStyle/>
                    <a:p>
                      <a:endParaRPr lang="en-SG"/>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a:solidFill>
                            <a:schemeClr val="tx1"/>
                          </a:solidFill>
                        </a:rPr>
                        <a:t>RIE </a:t>
                      </a:r>
                      <a:r>
                        <a:rPr lang="en-US" err="1">
                          <a:solidFill>
                            <a:schemeClr val="tx1"/>
                          </a:solidFill>
                        </a:rPr>
                        <a:t>Programme</a:t>
                      </a:r>
                      <a:r>
                        <a:rPr lang="en-US">
                          <a:solidFill>
                            <a:schemeClr val="tx1"/>
                          </a:solidFill>
                        </a:rPr>
                        <a:t> Update: Annual Written Report to be submitted on </a:t>
                      </a:r>
                      <a:r>
                        <a:rPr lang="en-US" err="1">
                          <a:solidFill>
                            <a:schemeClr val="tx1"/>
                          </a:solidFill>
                        </a:rPr>
                        <a:t>iGrants</a:t>
                      </a:r>
                      <a:r>
                        <a:rPr lang="en-US">
                          <a:solidFill>
                            <a:schemeClr val="tx1"/>
                          </a:solidFill>
                        </a:rPr>
                        <a:t>. </a:t>
                      </a:r>
                      <a:endParaRPr lang="en-SG">
                        <a:solidFill>
                          <a:schemeClr val="tx1"/>
                        </a:solidFill>
                      </a:endParaRPr>
                    </a:p>
                  </a:txBody>
                  <a:tcPr/>
                </a:tc>
                <a:extLst>
                  <a:ext uri="{0D108BD9-81ED-4DB2-BD59-A6C34878D82A}">
                    <a16:rowId xmlns:a16="http://schemas.microsoft.com/office/drawing/2014/main" val="846450961"/>
                  </a:ext>
                </a:extLst>
              </a:tr>
              <a:tr h="370840">
                <a:tc>
                  <a:txBody>
                    <a:bodyPr/>
                    <a:lstStyle/>
                    <a:p>
                      <a:r>
                        <a:rPr lang="en-US">
                          <a:solidFill>
                            <a:schemeClr val="tx1"/>
                          </a:solidFill>
                        </a:rPr>
                        <a:t>Project Level</a:t>
                      </a:r>
                      <a:endParaRPr lang="en-SG">
                        <a:solidFill>
                          <a:schemeClr val="tx1"/>
                        </a:solidFill>
                      </a:endParaRPr>
                    </a:p>
                  </a:txBody>
                  <a:tcPr/>
                </a:tc>
                <a:tc>
                  <a:txBody>
                    <a:bodyPr/>
                    <a:lstStyle/>
                    <a:p>
                      <a:r>
                        <a:rPr lang="en-US">
                          <a:solidFill>
                            <a:schemeClr val="tx1"/>
                          </a:solidFill>
                        </a:rPr>
                        <a:t>PI</a:t>
                      </a:r>
                      <a:endParaRPr lang="en-SG">
                        <a:solidFill>
                          <a:schemeClr val="tx1"/>
                        </a:solidFill>
                      </a:endParaRPr>
                    </a:p>
                  </a:txBody>
                  <a:tcPr/>
                </a:tc>
                <a:tc>
                  <a:txBody>
                    <a:bodyPr/>
                    <a:lstStyle/>
                    <a:p>
                      <a:r>
                        <a:rPr lang="en-US">
                          <a:solidFill>
                            <a:schemeClr val="tx1"/>
                          </a:solidFill>
                        </a:rPr>
                        <a:t>PD</a:t>
                      </a:r>
                      <a:endParaRPr lang="en-SG">
                        <a:solidFill>
                          <a:schemeClr val="tx1"/>
                        </a:solidFill>
                      </a:endParaRPr>
                    </a:p>
                  </a:txBody>
                  <a:tcPr/>
                </a:tc>
                <a:tc>
                  <a:txBody>
                    <a:bodyPr/>
                    <a:lstStyle/>
                    <a:p>
                      <a:r>
                        <a:rPr lang="en-US">
                          <a:solidFill>
                            <a:schemeClr val="tx1"/>
                          </a:solidFill>
                        </a:rPr>
                        <a:t>Project Progress</a:t>
                      </a:r>
                      <a:endParaRPr lang="en-SG">
                        <a:solidFill>
                          <a:schemeClr val="tx1"/>
                        </a:solidFill>
                      </a:endParaRPr>
                    </a:p>
                  </a:txBody>
                  <a:tcPr/>
                </a:tc>
                <a:tc>
                  <a:txBody>
                    <a:bodyPr/>
                    <a:lstStyle/>
                    <a:p>
                      <a:r>
                        <a:rPr lang="en-US">
                          <a:solidFill>
                            <a:schemeClr val="tx1"/>
                          </a:solidFill>
                        </a:rPr>
                        <a:t>Quarterly (or more frequently)</a:t>
                      </a:r>
                      <a:endParaRPr lang="en-SG">
                        <a:solidFill>
                          <a:schemeClr val="tx1"/>
                        </a:solidFill>
                      </a:endParaRPr>
                    </a:p>
                  </a:txBody>
                  <a:tcPr/>
                </a:tc>
                <a:extLst>
                  <a:ext uri="{0D108BD9-81ED-4DB2-BD59-A6C34878D82A}">
                    <a16:rowId xmlns:a16="http://schemas.microsoft.com/office/drawing/2014/main" val="1569751826"/>
                  </a:ext>
                </a:extLst>
              </a:tr>
            </a:tbl>
          </a:graphicData>
        </a:graphic>
      </p:graphicFrame>
    </p:spTree>
    <p:extLst>
      <p:ext uri="{BB962C8B-B14F-4D97-AF65-F5344CB8AC3E}">
        <p14:creationId xmlns:p14="http://schemas.microsoft.com/office/powerpoint/2010/main" val="3011436620"/>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E0FA1BA-537D-2C55-ED72-47C11C6D73C8}"/>
              </a:ext>
            </a:extLst>
          </p:cNvPr>
          <p:cNvSpPr>
            <a:spLocks noGrp="1"/>
          </p:cNvSpPr>
          <p:nvPr>
            <p:ph type="body" sz="quarter" idx="64"/>
          </p:nvPr>
        </p:nvSpPr>
        <p:spPr>
          <a:xfrm>
            <a:off x="628332" y="339452"/>
            <a:ext cx="10522268" cy="480000"/>
          </a:xfrm>
        </p:spPr>
        <p:txBody>
          <a:bodyPr/>
          <a:lstStyle/>
          <a:p>
            <a:r>
              <a:rPr lang="en-US" sz="2700"/>
              <a:t>Key Differences between MTC IAF-PP FI and MTC MISSION FI</a:t>
            </a:r>
            <a:endParaRPr lang="en-SG" sz="2700"/>
          </a:p>
        </p:txBody>
      </p:sp>
      <p:sp>
        <p:nvSpPr>
          <p:cNvPr id="4" name="Text Placeholder 3">
            <a:extLst>
              <a:ext uri="{FF2B5EF4-FFF2-40B4-BE49-F238E27FC236}">
                <a16:creationId xmlns:a16="http://schemas.microsoft.com/office/drawing/2014/main" id="{D9CD41F6-6B02-0246-C871-F233B69FC768}"/>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00E9C79B-C256-53D1-A3FB-3EFBD986E412}"/>
              </a:ext>
            </a:extLst>
          </p:cNvPr>
          <p:cNvSpPr>
            <a:spLocks noGrp="1"/>
          </p:cNvSpPr>
          <p:nvPr>
            <p:ph type="body" sz="quarter" idx="65"/>
          </p:nvPr>
        </p:nvSpPr>
        <p:spPr/>
        <p:txBody>
          <a:bodyPr/>
          <a:lstStyle/>
          <a:p>
            <a:endParaRPr lang="en-SG"/>
          </a:p>
        </p:txBody>
      </p:sp>
      <p:graphicFrame>
        <p:nvGraphicFramePr>
          <p:cNvPr id="6" name="Table 5">
            <a:extLst>
              <a:ext uri="{FF2B5EF4-FFF2-40B4-BE49-F238E27FC236}">
                <a16:creationId xmlns:a16="http://schemas.microsoft.com/office/drawing/2014/main" id="{A4CF4428-D9A7-D226-DE8A-5FAF33C09D56}"/>
              </a:ext>
            </a:extLst>
          </p:cNvPr>
          <p:cNvGraphicFramePr>
            <a:graphicFrameLocks noGrp="1"/>
          </p:cNvGraphicFramePr>
          <p:nvPr>
            <p:extLst>
              <p:ext uri="{D42A27DB-BD31-4B8C-83A1-F6EECF244321}">
                <p14:modId xmlns:p14="http://schemas.microsoft.com/office/powerpoint/2010/main" val="3707361484"/>
              </p:ext>
            </p:extLst>
          </p:nvPr>
        </p:nvGraphicFramePr>
        <p:xfrm>
          <a:off x="628332" y="1136952"/>
          <a:ext cx="10637904" cy="4332959"/>
        </p:xfrm>
        <a:graphic>
          <a:graphicData uri="http://schemas.openxmlformats.org/drawingml/2006/table">
            <a:tbl>
              <a:tblPr firstRow="1" bandRow="1">
                <a:tableStyleId>{5C22544A-7EE6-4342-B048-85BDC9FD1C3A}</a:tableStyleId>
              </a:tblPr>
              <a:tblGrid>
                <a:gridCol w="1530668">
                  <a:extLst>
                    <a:ext uri="{9D8B030D-6E8A-4147-A177-3AD203B41FA5}">
                      <a16:colId xmlns:a16="http://schemas.microsoft.com/office/drawing/2014/main" val="370830183"/>
                    </a:ext>
                  </a:extLst>
                </a:gridCol>
                <a:gridCol w="3505200">
                  <a:extLst>
                    <a:ext uri="{9D8B030D-6E8A-4147-A177-3AD203B41FA5}">
                      <a16:colId xmlns:a16="http://schemas.microsoft.com/office/drawing/2014/main" val="4219776752"/>
                    </a:ext>
                  </a:extLst>
                </a:gridCol>
                <a:gridCol w="5602036">
                  <a:extLst>
                    <a:ext uri="{9D8B030D-6E8A-4147-A177-3AD203B41FA5}">
                      <a16:colId xmlns:a16="http://schemas.microsoft.com/office/drawing/2014/main" val="2050498335"/>
                    </a:ext>
                  </a:extLst>
                </a:gridCol>
              </a:tblGrid>
              <a:tr h="401039">
                <a:tc>
                  <a:txBody>
                    <a:bodyPr/>
                    <a:lstStyle/>
                    <a:p>
                      <a:r>
                        <a:rPr lang="en-US" sz="1600">
                          <a:latin typeface="+mn-lt"/>
                        </a:rPr>
                        <a:t>Category</a:t>
                      </a:r>
                      <a:endParaRPr lang="en-SG" sz="1600">
                        <a:latin typeface="+mn-lt"/>
                      </a:endParaRPr>
                    </a:p>
                  </a:txBody>
                  <a:tcPr/>
                </a:tc>
                <a:tc>
                  <a:txBody>
                    <a:bodyPr/>
                    <a:lstStyle/>
                    <a:p>
                      <a:r>
                        <a:rPr lang="en-US" sz="1600">
                          <a:latin typeface="+mn-lt"/>
                        </a:rPr>
                        <a:t>MTC IAF-PP</a:t>
                      </a:r>
                      <a:endParaRPr lang="en-SG" sz="1600">
                        <a:latin typeface="+mn-lt"/>
                      </a:endParaRPr>
                    </a:p>
                  </a:txBody>
                  <a:tcPr/>
                </a:tc>
                <a:tc>
                  <a:txBody>
                    <a:bodyPr/>
                    <a:lstStyle/>
                    <a:p>
                      <a:r>
                        <a:rPr lang="en-US" sz="1600">
                          <a:latin typeface="+mn-lt"/>
                        </a:rPr>
                        <a:t>MTC MISSION</a:t>
                      </a:r>
                      <a:endParaRPr lang="en-SG" sz="1600">
                        <a:latin typeface="+mn-lt"/>
                      </a:endParaRPr>
                    </a:p>
                  </a:txBody>
                  <a:tcPr/>
                </a:tc>
                <a:extLst>
                  <a:ext uri="{0D108BD9-81ED-4DB2-BD59-A6C34878D82A}">
                    <a16:rowId xmlns:a16="http://schemas.microsoft.com/office/drawing/2014/main" val="2841398971"/>
                  </a:ext>
                </a:extLst>
              </a:tr>
              <a:tr h="709909">
                <a:tc>
                  <a:txBody>
                    <a:bodyPr/>
                    <a:lstStyle/>
                    <a:p>
                      <a:pPr algn="just">
                        <a:lnSpc>
                          <a:spcPct val="115000"/>
                        </a:lnSpc>
                        <a:spcAft>
                          <a:spcPts val="800"/>
                        </a:spcAft>
                        <a:buNone/>
                        <a:tabLst>
                          <a:tab pos="540385" algn="l"/>
                        </a:tabLst>
                      </a:pPr>
                      <a:r>
                        <a:rPr lang="en-US" sz="1600" b="1" kern="100">
                          <a:effectLst/>
                          <a:latin typeface="+mn-lt"/>
                          <a:ea typeface="DengXian" panose="02010600030101010101" pitchFamily="2" charset="-122"/>
                          <a:cs typeface="Times New Roman" panose="02020603050405020304" pitchFamily="18" charset="0"/>
                        </a:rPr>
                        <a:t>Grant Award Approach</a:t>
                      </a:r>
                      <a:endParaRPr lang="en-SG" sz="1600" b="1" kern="100">
                        <a:effectLst/>
                        <a:latin typeface="+mn-lt"/>
                        <a:ea typeface="DengXian" panose="02010600030101010101" pitchFamily="2" charset="-122"/>
                        <a:cs typeface="Times New Roman" panose="02020603050405020304" pitchFamily="18" charset="0"/>
                      </a:endParaRPr>
                    </a:p>
                  </a:txBody>
                  <a:tcPr marL="68580" marR="68580" marT="0" marB="0"/>
                </a:tc>
                <a:tc>
                  <a:txBody>
                    <a:bodyPr/>
                    <a:lstStyle/>
                    <a:p>
                      <a:pPr algn="just">
                        <a:lnSpc>
                          <a:spcPct val="115000"/>
                        </a:lnSpc>
                        <a:spcAft>
                          <a:spcPts val="800"/>
                        </a:spcAft>
                        <a:buNone/>
                        <a:tabLst>
                          <a:tab pos="211455" algn="l"/>
                        </a:tabLst>
                      </a:pPr>
                      <a:r>
                        <a:rPr lang="en-US" sz="1600" kern="100">
                          <a:effectLst/>
                          <a:latin typeface="+mn-lt"/>
                          <a:ea typeface="DengXian" panose="02010600030101010101" pitchFamily="2" charset="-122"/>
                          <a:cs typeface="Times New Roman" panose="02020603050405020304" pitchFamily="18" charset="0"/>
                        </a:rPr>
                        <a:t>Rolling Grant call for grounds up </a:t>
                      </a:r>
                      <a:r>
                        <a:rPr lang="en-US" sz="1600" kern="100" err="1">
                          <a:effectLst/>
                          <a:latin typeface="+mn-lt"/>
                          <a:ea typeface="DengXian" panose="02010600030101010101" pitchFamily="2" charset="-122"/>
                          <a:cs typeface="Times New Roman" panose="02020603050405020304" pitchFamily="18" charset="0"/>
                        </a:rPr>
                        <a:t>Programme</a:t>
                      </a:r>
                      <a:r>
                        <a:rPr lang="en-US" sz="1600" kern="100">
                          <a:effectLst/>
                          <a:latin typeface="+mn-lt"/>
                          <a:ea typeface="DengXian" panose="02010600030101010101" pitchFamily="2" charset="-122"/>
                          <a:cs typeface="Times New Roman" panose="02020603050405020304" pitchFamily="18" charset="0"/>
                        </a:rPr>
                        <a:t> Proposals</a:t>
                      </a:r>
                      <a:endParaRPr lang="en-SG" sz="1600" kern="100">
                        <a:effectLst/>
                        <a:latin typeface="+mn-lt"/>
                        <a:ea typeface="DengXian" panose="02010600030101010101" pitchFamily="2" charset="-122"/>
                        <a:cs typeface="Times New Roman" panose="02020603050405020304" pitchFamily="18" charset="0"/>
                      </a:endParaRPr>
                    </a:p>
                  </a:txBody>
                  <a:tcPr marL="68580" marR="68580" marT="0" marB="0"/>
                </a:tc>
                <a:tc>
                  <a:txBody>
                    <a:bodyPr/>
                    <a:lstStyle/>
                    <a:p>
                      <a:r>
                        <a:rPr lang="en-US" sz="1600">
                          <a:latin typeface="+mn-lt"/>
                        </a:rPr>
                        <a:t>Sector Directed and PD-led </a:t>
                      </a:r>
                    </a:p>
                    <a:p>
                      <a:pPr marL="285750" indent="-285750">
                        <a:buFontTx/>
                        <a:buChar char="-"/>
                      </a:pPr>
                      <a:r>
                        <a:rPr lang="en-US" sz="1600">
                          <a:latin typeface="+mn-lt"/>
                        </a:rPr>
                        <a:t>Sectors identify areas of investment. </a:t>
                      </a:r>
                    </a:p>
                    <a:p>
                      <a:pPr marL="285750" indent="-285750">
                        <a:buFontTx/>
                        <a:buChar char="-"/>
                      </a:pPr>
                      <a:r>
                        <a:rPr lang="en-US" sz="1600">
                          <a:latin typeface="+mn-lt"/>
                        </a:rPr>
                        <a:t>PD identify problem statements and form R&amp;D teams to address them.</a:t>
                      </a:r>
                    </a:p>
                  </a:txBody>
                  <a:tcPr/>
                </a:tc>
                <a:extLst>
                  <a:ext uri="{0D108BD9-81ED-4DB2-BD59-A6C34878D82A}">
                    <a16:rowId xmlns:a16="http://schemas.microsoft.com/office/drawing/2014/main" val="2114361986"/>
                  </a:ext>
                </a:extLst>
              </a:tr>
              <a:tr h="199369">
                <a:tc>
                  <a:txBody>
                    <a:bodyPr/>
                    <a:lstStyle/>
                    <a:p>
                      <a:pPr algn="just">
                        <a:lnSpc>
                          <a:spcPct val="115000"/>
                        </a:lnSpc>
                        <a:spcAft>
                          <a:spcPts val="800"/>
                        </a:spcAft>
                        <a:buNone/>
                        <a:tabLst>
                          <a:tab pos="540385" algn="l"/>
                        </a:tabLst>
                      </a:pPr>
                      <a:r>
                        <a:rPr lang="en-US" sz="1600" b="1" kern="100">
                          <a:effectLst/>
                          <a:latin typeface="+mn-lt"/>
                          <a:ea typeface="DengXian" panose="02010600030101010101" pitchFamily="2" charset="-122"/>
                          <a:cs typeface="Times New Roman" panose="02020603050405020304" pitchFamily="18" charset="0"/>
                        </a:rPr>
                        <a:t>KPI</a:t>
                      </a:r>
                      <a:endParaRPr lang="en-SG" sz="1600" b="1" kern="100">
                        <a:effectLst/>
                        <a:latin typeface="+mn-lt"/>
                        <a:ea typeface="DengXian" panose="02010600030101010101" pitchFamily="2" charset="-122"/>
                        <a:cs typeface="Times New Roman" panose="02020603050405020304" pitchFamily="18" charset="0"/>
                      </a:endParaRPr>
                    </a:p>
                  </a:txBody>
                  <a:tcPr marL="68580" marR="68580" marT="0" marB="0"/>
                </a:tc>
                <a:tc>
                  <a:txBody>
                    <a:bodyPr/>
                    <a:lstStyle/>
                    <a:p>
                      <a:pPr marL="38100" algn="just">
                        <a:lnSpc>
                          <a:spcPct val="115000"/>
                        </a:lnSpc>
                        <a:spcAft>
                          <a:spcPts val="800"/>
                        </a:spcAft>
                        <a:buNone/>
                        <a:tabLst>
                          <a:tab pos="211455" algn="l"/>
                        </a:tabLst>
                      </a:pPr>
                      <a:r>
                        <a:rPr lang="en-US" sz="1600" kern="100">
                          <a:effectLst/>
                          <a:latin typeface="+mn-lt"/>
                          <a:ea typeface="DengXian" panose="02010600030101010101" pitchFamily="2" charset="-122"/>
                          <a:cs typeface="Times New Roman" panose="02020603050405020304" pitchFamily="18" charset="0"/>
                        </a:rPr>
                        <a:t>Industry R&amp;D Spending (IRS) as a main KPI.</a:t>
                      </a:r>
                      <a:endParaRPr lang="en-SG" sz="1600" kern="100">
                        <a:effectLst/>
                        <a:latin typeface="+mn-lt"/>
                        <a:ea typeface="DengXian" panose="02010600030101010101" pitchFamily="2" charset="-122"/>
                        <a:cs typeface="Times New Roman" panose="02020603050405020304" pitchFamily="18" charset="0"/>
                      </a:endParaRPr>
                    </a:p>
                  </a:txBody>
                  <a:tcPr marL="68580" marR="68580" marT="0" marB="0"/>
                </a:tc>
                <a:tc>
                  <a:txBody>
                    <a:bodyPr/>
                    <a:lstStyle/>
                    <a:p>
                      <a:r>
                        <a:rPr lang="en-US" sz="1600">
                          <a:latin typeface="+mn-lt"/>
                        </a:rPr>
                        <a:t>Projects needs to meet technical milestones for funding to continue.</a:t>
                      </a:r>
                    </a:p>
                  </a:txBody>
                  <a:tcPr/>
                </a:tc>
                <a:extLst>
                  <a:ext uri="{0D108BD9-81ED-4DB2-BD59-A6C34878D82A}">
                    <a16:rowId xmlns:a16="http://schemas.microsoft.com/office/drawing/2014/main" val="3984383076"/>
                  </a:ext>
                </a:extLst>
              </a:tr>
              <a:tr h="2274549">
                <a:tc>
                  <a:txBody>
                    <a:bodyPr/>
                    <a:lstStyle/>
                    <a:p>
                      <a:r>
                        <a:rPr lang="en-US" sz="1600" b="1"/>
                        <a:t>Post-Award Project Management</a:t>
                      </a:r>
                      <a:endParaRPr lang="en-SG" sz="1600" b="1"/>
                    </a:p>
                  </a:txBody>
                  <a:tcPr/>
                </a:tc>
                <a:tc>
                  <a:txBody>
                    <a:bodyPr/>
                    <a:lstStyle/>
                    <a:p>
                      <a:r>
                        <a:rPr lang="en-SG" sz="1600">
                          <a:latin typeface="+mn-lt"/>
                        </a:rPr>
                        <a:t>Project management was carried out by the Lead PI. </a:t>
                      </a:r>
                    </a:p>
                  </a:txBody>
                  <a:tcPr/>
                </a:tc>
                <a:tc>
                  <a:txBody>
                    <a:bodyPr/>
                    <a:lstStyle/>
                    <a:p>
                      <a:pPr algn="just"/>
                      <a:r>
                        <a:rPr lang="en-SG" sz="1600">
                          <a:latin typeface="+mn-lt"/>
                        </a:rPr>
                        <a:t>PD will be responsible for conducting a formal technical review once every quarter. This is to ensure projects are meeting technical milestones, respond to emerging technologies, and adapt Projects to address evolving challenges and opportunities. </a:t>
                      </a:r>
                    </a:p>
                    <a:p>
                      <a:pPr algn="just"/>
                      <a:endParaRPr lang="en-SG" sz="1600">
                        <a:latin typeface="+mn-lt"/>
                      </a:endParaRPr>
                    </a:p>
                    <a:p>
                      <a:pPr algn="just"/>
                      <a:r>
                        <a:rPr lang="en-SG" sz="1600">
                          <a:latin typeface="+mn-lt"/>
                        </a:rPr>
                        <a:t>Projects can be closed early if: </a:t>
                      </a:r>
                    </a:p>
                    <a:p>
                      <a:pPr marL="285750" indent="-285750" algn="just">
                        <a:buFontTx/>
                        <a:buChar char="-"/>
                      </a:pPr>
                      <a:r>
                        <a:rPr lang="en-SG" sz="1600">
                          <a:latin typeface="+mn-lt"/>
                        </a:rPr>
                        <a:t>They are no longer relevant and not able to pivot </a:t>
                      </a:r>
                    </a:p>
                    <a:p>
                      <a:pPr marL="285750" indent="-285750" algn="just">
                        <a:buFontTx/>
                        <a:buChar char="-"/>
                      </a:pPr>
                      <a:r>
                        <a:rPr lang="en-SG" sz="1600">
                          <a:latin typeface="+mn-lt"/>
                        </a:rPr>
                        <a:t>They are assessed to be ready for follow-on-funding</a:t>
                      </a:r>
                    </a:p>
                  </a:txBody>
                  <a:tcPr/>
                </a:tc>
                <a:extLst>
                  <a:ext uri="{0D108BD9-81ED-4DB2-BD59-A6C34878D82A}">
                    <a16:rowId xmlns:a16="http://schemas.microsoft.com/office/drawing/2014/main" val="4042994554"/>
                  </a:ext>
                </a:extLst>
              </a:tr>
            </a:tbl>
          </a:graphicData>
        </a:graphic>
      </p:graphicFrame>
    </p:spTree>
    <p:extLst>
      <p:ext uri="{BB962C8B-B14F-4D97-AF65-F5344CB8AC3E}">
        <p14:creationId xmlns:p14="http://schemas.microsoft.com/office/powerpoint/2010/main" val="4241008650"/>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9F72469-6BC1-10CE-397A-504BFA162CA1}"/>
              </a:ext>
            </a:extLst>
          </p:cNvPr>
          <p:cNvSpPr>
            <a:spLocks noGrp="1"/>
          </p:cNvSpPr>
          <p:nvPr>
            <p:ph type="body" sz="quarter" idx="64"/>
          </p:nvPr>
        </p:nvSpPr>
        <p:spPr/>
        <p:txBody>
          <a:bodyPr/>
          <a:lstStyle/>
          <a:p>
            <a:r>
              <a:rPr lang="en-US"/>
              <a:t>Key Takeaways</a:t>
            </a:r>
            <a:endParaRPr lang="en-SG">
              <a:solidFill>
                <a:schemeClr val="bg2">
                  <a:lumMod val="90000"/>
                </a:schemeClr>
              </a:solidFill>
            </a:endParaRPr>
          </a:p>
        </p:txBody>
      </p:sp>
      <p:sp>
        <p:nvSpPr>
          <p:cNvPr id="6" name="TextBox 5">
            <a:extLst>
              <a:ext uri="{FF2B5EF4-FFF2-40B4-BE49-F238E27FC236}">
                <a16:creationId xmlns:a16="http://schemas.microsoft.com/office/drawing/2014/main" id="{1CBA8526-0237-49FF-15AD-508F34AF60EF}"/>
              </a:ext>
            </a:extLst>
          </p:cNvPr>
          <p:cNvSpPr txBox="1"/>
          <p:nvPr/>
        </p:nvSpPr>
        <p:spPr>
          <a:xfrm>
            <a:off x="2493039" y="4648669"/>
            <a:ext cx="7829842" cy="923330"/>
          </a:xfrm>
          <a:prstGeom prst="rect">
            <a:avLst/>
          </a:prstGeom>
          <a:noFill/>
        </p:spPr>
        <p:txBody>
          <a:bodyPr wrap="square" rtlCol="0">
            <a:spAutoFit/>
          </a:bodyPr>
          <a:lstStyle/>
          <a:p>
            <a:pPr algn="just"/>
            <a:r>
              <a:rPr lang="en-SG"/>
              <a:t>Projects will be considered favourably for follow-on-funding if they successfully gain commercial traction! </a:t>
            </a:r>
            <a:endParaRPr lang="en-US"/>
          </a:p>
          <a:p>
            <a:pPr marL="342900" indent="-342900">
              <a:buAutoNum type="arabicPeriod"/>
            </a:pPr>
            <a:endParaRPr lang="en-SG"/>
          </a:p>
        </p:txBody>
      </p:sp>
      <p:pic>
        <p:nvPicPr>
          <p:cNvPr id="8" name="Graphic 7" descr="Bullseye outline">
            <a:extLst>
              <a:ext uri="{FF2B5EF4-FFF2-40B4-BE49-F238E27FC236}">
                <a16:creationId xmlns:a16="http://schemas.microsoft.com/office/drawing/2014/main" id="{32CEE498-7CF5-1541-E54C-EED24FE5B4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20845" y="1047036"/>
            <a:ext cx="914400" cy="914400"/>
          </a:xfrm>
          <a:prstGeom prst="rect">
            <a:avLst/>
          </a:prstGeom>
        </p:spPr>
      </p:pic>
      <p:pic>
        <p:nvPicPr>
          <p:cNvPr id="10" name="Graphic 9" descr="Puzzle pieces outline">
            <a:extLst>
              <a:ext uri="{FF2B5EF4-FFF2-40B4-BE49-F238E27FC236}">
                <a16:creationId xmlns:a16="http://schemas.microsoft.com/office/drawing/2014/main" id="{84EC7B54-DA96-8FDF-51D8-6B82789C029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43485" y="1081326"/>
            <a:ext cx="914400" cy="914400"/>
          </a:xfrm>
          <a:prstGeom prst="rect">
            <a:avLst/>
          </a:prstGeom>
        </p:spPr>
      </p:pic>
      <p:pic>
        <p:nvPicPr>
          <p:cNvPr id="12" name="Graphic 11" descr="Money outline">
            <a:extLst>
              <a:ext uri="{FF2B5EF4-FFF2-40B4-BE49-F238E27FC236}">
                <a16:creationId xmlns:a16="http://schemas.microsoft.com/office/drawing/2014/main" id="{BDDA5CB6-C80D-477E-A5D8-E1CECBFA50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07407" y="4438583"/>
            <a:ext cx="985990" cy="861775"/>
          </a:xfrm>
          <a:prstGeom prst="rect">
            <a:avLst/>
          </a:prstGeom>
        </p:spPr>
      </p:pic>
      <p:pic>
        <p:nvPicPr>
          <p:cNvPr id="16" name="Graphic 15" descr="Gantt Chart outline">
            <a:extLst>
              <a:ext uri="{FF2B5EF4-FFF2-40B4-BE49-F238E27FC236}">
                <a16:creationId xmlns:a16="http://schemas.microsoft.com/office/drawing/2014/main" id="{722C8E09-F00E-A0BB-63F5-70C69E8D5BB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143485" y="2864997"/>
            <a:ext cx="914400" cy="914400"/>
          </a:xfrm>
          <a:prstGeom prst="rect">
            <a:avLst/>
          </a:prstGeom>
        </p:spPr>
      </p:pic>
      <p:pic>
        <p:nvPicPr>
          <p:cNvPr id="20" name="Graphic 19" descr="Clipboard Partially Crossed outline">
            <a:extLst>
              <a:ext uri="{FF2B5EF4-FFF2-40B4-BE49-F238E27FC236}">
                <a16:creationId xmlns:a16="http://schemas.microsoft.com/office/drawing/2014/main" id="{3294A255-BF48-8EE6-1188-3094D86ECEE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23967" y="2665833"/>
            <a:ext cx="914400" cy="914400"/>
          </a:xfrm>
          <a:prstGeom prst="rect">
            <a:avLst/>
          </a:prstGeom>
        </p:spPr>
      </p:pic>
      <p:sp>
        <p:nvSpPr>
          <p:cNvPr id="22" name="TextBox 21">
            <a:extLst>
              <a:ext uri="{FF2B5EF4-FFF2-40B4-BE49-F238E27FC236}">
                <a16:creationId xmlns:a16="http://schemas.microsoft.com/office/drawing/2014/main" id="{8E2F66BA-6BE6-0F46-2D07-12528521333F}"/>
              </a:ext>
            </a:extLst>
          </p:cNvPr>
          <p:cNvSpPr txBox="1"/>
          <p:nvPr/>
        </p:nvSpPr>
        <p:spPr>
          <a:xfrm>
            <a:off x="2493039" y="1206016"/>
            <a:ext cx="3108783" cy="923330"/>
          </a:xfrm>
          <a:prstGeom prst="rect">
            <a:avLst/>
          </a:prstGeom>
          <a:noFill/>
        </p:spPr>
        <p:txBody>
          <a:bodyPr wrap="square">
            <a:spAutoFit/>
          </a:bodyPr>
          <a:lstStyle/>
          <a:p>
            <a:r>
              <a:rPr lang="en-GB" noProof="0"/>
              <a:t>No rolling grant call – Programmes are Sector directed and PD-led </a:t>
            </a:r>
          </a:p>
        </p:txBody>
      </p:sp>
      <p:sp>
        <p:nvSpPr>
          <p:cNvPr id="23" name="TextBox 22">
            <a:extLst>
              <a:ext uri="{FF2B5EF4-FFF2-40B4-BE49-F238E27FC236}">
                <a16:creationId xmlns:a16="http://schemas.microsoft.com/office/drawing/2014/main" id="{0F4A9608-C50F-78E2-DAD6-3DA49378C798}"/>
              </a:ext>
            </a:extLst>
          </p:cNvPr>
          <p:cNvSpPr txBox="1"/>
          <p:nvPr/>
        </p:nvSpPr>
        <p:spPr>
          <a:xfrm>
            <a:off x="7403626" y="1101088"/>
            <a:ext cx="3304705" cy="1477328"/>
          </a:xfrm>
          <a:prstGeom prst="rect">
            <a:avLst/>
          </a:prstGeom>
          <a:noFill/>
        </p:spPr>
        <p:txBody>
          <a:bodyPr wrap="square">
            <a:spAutoFit/>
          </a:bodyPr>
          <a:lstStyle/>
          <a:p>
            <a:r>
              <a:rPr lang="en-US"/>
              <a:t>Research Performers propose solutions to problem statements defined </a:t>
            </a:r>
            <a:r>
              <a:rPr lang="en-GB" noProof="0"/>
              <a:t>within a Programme to form a Project </a:t>
            </a:r>
            <a:endParaRPr lang="en-US"/>
          </a:p>
        </p:txBody>
      </p:sp>
      <p:sp>
        <p:nvSpPr>
          <p:cNvPr id="24" name="TextBox 23">
            <a:extLst>
              <a:ext uri="{FF2B5EF4-FFF2-40B4-BE49-F238E27FC236}">
                <a16:creationId xmlns:a16="http://schemas.microsoft.com/office/drawing/2014/main" id="{4C3CBAE1-CD7B-800A-FEA0-F51AD5A1B9EB}"/>
              </a:ext>
            </a:extLst>
          </p:cNvPr>
          <p:cNvSpPr txBox="1"/>
          <p:nvPr/>
        </p:nvSpPr>
        <p:spPr>
          <a:xfrm>
            <a:off x="2449858" y="2700123"/>
            <a:ext cx="3360615" cy="1477328"/>
          </a:xfrm>
          <a:prstGeom prst="rect">
            <a:avLst/>
          </a:prstGeom>
          <a:noFill/>
        </p:spPr>
        <p:txBody>
          <a:bodyPr wrap="square">
            <a:spAutoFit/>
          </a:bodyPr>
          <a:lstStyle/>
          <a:p>
            <a:r>
              <a:rPr lang="en-US"/>
              <a:t>IRS is no longer the main KPI. Research Performers need to ensure technical milestones are met for funding to continue. </a:t>
            </a:r>
          </a:p>
        </p:txBody>
      </p:sp>
      <p:sp>
        <p:nvSpPr>
          <p:cNvPr id="25" name="TextBox 24">
            <a:extLst>
              <a:ext uri="{FF2B5EF4-FFF2-40B4-BE49-F238E27FC236}">
                <a16:creationId xmlns:a16="http://schemas.microsoft.com/office/drawing/2014/main" id="{137DC678-2584-3D8B-9FE8-F480801DDEFB}"/>
              </a:ext>
            </a:extLst>
          </p:cNvPr>
          <p:cNvSpPr txBox="1"/>
          <p:nvPr/>
        </p:nvSpPr>
        <p:spPr>
          <a:xfrm>
            <a:off x="7403626" y="2911447"/>
            <a:ext cx="3304705" cy="923330"/>
          </a:xfrm>
          <a:prstGeom prst="rect">
            <a:avLst/>
          </a:prstGeom>
          <a:noFill/>
        </p:spPr>
        <p:txBody>
          <a:bodyPr wrap="square">
            <a:spAutoFit/>
          </a:bodyPr>
          <a:lstStyle/>
          <a:p>
            <a:r>
              <a:rPr lang="en-GB" noProof="0"/>
              <a:t>Projects within the Programme are actively managed by the PD</a:t>
            </a:r>
          </a:p>
        </p:txBody>
      </p:sp>
      <p:sp>
        <p:nvSpPr>
          <p:cNvPr id="2" name="TextBox 1">
            <a:extLst>
              <a:ext uri="{FF2B5EF4-FFF2-40B4-BE49-F238E27FC236}">
                <a16:creationId xmlns:a16="http://schemas.microsoft.com/office/drawing/2014/main" id="{D4F5E00A-7D70-172A-8FB3-4F631635D5EC}"/>
              </a:ext>
            </a:extLst>
          </p:cNvPr>
          <p:cNvSpPr txBox="1"/>
          <p:nvPr/>
        </p:nvSpPr>
        <p:spPr>
          <a:xfrm>
            <a:off x="628332" y="5753949"/>
            <a:ext cx="10079999" cy="646331"/>
          </a:xfrm>
          <a:prstGeom prst="rect">
            <a:avLst/>
          </a:prstGeom>
          <a:solidFill>
            <a:srgbClr val="FFFF00"/>
          </a:solidFill>
          <a:ln>
            <a:solidFill>
              <a:schemeClr val="tx1"/>
            </a:solidFill>
          </a:ln>
        </p:spPr>
        <p:txBody>
          <a:bodyPr wrap="square" lIns="91440" tIns="45720" rIns="91440" bIns="45720" rtlCol="0" anchor="t">
            <a:spAutoFit/>
          </a:bodyPr>
          <a:lstStyle/>
          <a:p>
            <a:r>
              <a:rPr lang="en-SG"/>
              <a:t>Researchers and institutions may contact </a:t>
            </a:r>
            <a:r>
              <a:rPr lang="en-SG" b="1">
                <a:hlinkClick r:id="rId9"/>
              </a:rPr>
              <a:t>MTC_MISSION@a-star.edu.sg</a:t>
            </a:r>
            <a:r>
              <a:rPr lang="en-GB" b="1"/>
              <a:t> </a:t>
            </a:r>
            <a:r>
              <a:rPr lang="en-SG"/>
              <a:t>for enquiries or to learn more about future opportunities.  </a:t>
            </a:r>
            <a:endParaRPr lang="en-SG" sz="1400"/>
          </a:p>
        </p:txBody>
      </p:sp>
    </p:spTree>
    <p:extLst>
      <p:ext uri="{BB962C8B-B14F-4D97-AF65-F5344CB8AC3E}">
        <p14:creationId xmlns:p14="http://schemas.microsoft.com/office/powerpoint/2010/main" val="2447664389"/>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AB9BE-3123-50EF-EE5D-E8949EE2B97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802EAB5-D643-328C-9584-4781BDF6D460}"/>
              </a:ext>
            </a:extLst>
          </p:cNvPr>
          <p:cNvSpPr>
            <a:spLocks noGrp="1"/>
          </p:cNvSpPr>
          <p:nvPr>
            <p:ph type="body" sz="quarter" idx="64"/>
          </p:nvPr>
        </p:nvSpPr>
        <p:spPr/>
        <p:txBody>
          <a:bodyPr/>
          <a:lstStyle/>
          <a:p>
            <a:r>
              <a:rPr lang="en-US"/>
              <a:t>Project Key Performance Indicators (KPIs)</a:t>
            </a:r>
            <a:endParaRPr lang="en-SG"/>
          </a:p>
        </p:txBody>
      </p:sp>
      <p:sp>
        <p:nvSpPr>
          <p:cNvPr id="4" name="Text Placeholder 3">
            <a:extLst>
              <a:ext uri="{FF2B5EF4-FFF2-40B4-BE49-F238E27FC236}">
                <a16:creationId xmlns:a16="http://schemas.microsoft.com/office/drawing/2014/main" id="{AE5A603F-E8A5-05DE-E0E5-DC8423A8114B}"/>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9BABAC5C-AF5E-502B-FEB7-03D23E94CEB1}"/>
              </a:ext>
            </a:extLst>
          </p:cNvPr>
          <p:cNvSpPr>
            <a:spLocks noGrp="1"/>
          </p:cNvSpPr>
          <p:nvPr>
            <p:ph type="body" sz="quarter" idx="65"/>
          </p:nvPr>
        </p:nvSpPr>
        <p:spPr/>
        <p:txBody>
          <a:bodyPr/>
          <a:lstStyle/>
          <a:p>
            <a:endParaRPr lang="en-SG"/>
          </a:p>
        </p:txBody>
      </p:sp>
      <p:graphicFrame>
        <p:nvGraphicFramePr>
          <p:cNvPr id="6" name="Table 5">
            <a:extLst>
              <a:ext uri="{FF2B5EF4-FFF2-40B4-BE49-F238E27FC236}">
                <a16:creationId xmlns:a16="http://schemas.microsoft.com/office/drawing/2014/main" id="{8EC2653C-AE60-B116-693F-D4633DC2478D}"/>
              </a:ext>
            </a:extLst>
          </p:cNvPr>
          <p:cNvGraphicFramePr>
            <a:graphicFrameLocks noGrp="1"/>
          </p:cNvGraphicFramePr>
          <p:nvPr>
            <p:extLst>
              <p:ext uri="{D42A27DB-BD31-4B8C-83A1-F6EECF244321}">
                <p14:modId xmlns:p14="http://schemas.microsoft.com/office/powerpoint/2010/main" val="2360149807"/>
              </p:ext>
            </p:extLst>
          </p:nvPr>
        </p:nvGraphicFramePr>
        <p:xfrm>
          <a:off x="628332" y="1054686"/>
          <a:ext cx="10214112" cy="1828800"/>
        </p:xfrm>
        <a:graphic>
          <a:graphicData uri="http://schemas.openxmlformats.org/drawingml/2006/table">
            <a:tbl>
              <a:tblPr firstRow="1" bandRow="1">
                <a:tableStyleId>{5C22544A-7EE6-4342-B048-85BDC9FD1C3A}</a:tableStyleId>
              </a:tblPr>
              <a:tblGrid>
                <a:gridCol w="2419668">
                  <a:extLst>
                    <a:ext uri="{9D8B030D-6E8A-4147-A177-3AD203B41FA5}">
                      <a16:colId xmlns:a16="http://schemas.microsoft.com/office/drawing/2014/main" val="1058756528"/>
                    </a:ext>
                  </a:extLst>
                </a:gridCol>
                <a:gridCol w="4863548">
                  <a:extLst>
                    <a:ext uri="{9D8B030D-6E8A-4147-A177-3AD203B41FA5}">
                      <a16:colId xmlns:a16="http://schemas.microsoft.com/office/drawing/2014/main" val="3093210367"/>
                    </a:ext>
                  </a:extLst>
                </a:gridCol>
                <a:gridCol w="2930896">
                  <a:extLst>
                    <a:ext uri="{9D8B030D-6E8A-4147-A177-3AD203B41FA5}">
                      <a16:colId xmlns:a16="http://schemas.microsoft.com/office/drawing/2014/main" val="2149083208"/>
                    </a:ext>
                  </a:extLst>
                </a:gridCol>
              </a:tblGrid>
              <a:tr h="370840">
                <a:tc>
                  <a:txBody>
                    <a:bodyPr/>
                    <a:lstStyle/>
                    <a:p>
                      <a:r>
                        <a:rPr lang="en-US"/>
                        <a:t>KPI</a:t>
                      </a:r>
                      <a:endParaRPr lang="en-SG"/>
                    </a:p>
                  </a:txBody>
                  <a:tcPr/>
                </a:tc>
                <a:tc>
                  <a:txBody>
                    <a:bodyPr/>
                    <a:lstStyle/>
                    <a:p>
                      <a:r>
                        <a:rPr lang="en-US"/>
                        <a:t>Definition </a:t>
                      </a:r>
                      <a:endParaRPr lang="en-SG"/>
                    </a:p>
                  </a:txBody>
                  <a:tcPr/>
                </a:tc>
                <a:tc>
                  <a:txBody>
                    <a:bodyPr/>
                    <a:lstStyle/>
                    <a:p>
                      <a:r>
                        <a:rPr lang="en-US"/>
                        <a:t>Data Collection Methodology</a:t>
                      </a:r>
                      <a:endParaRPr lang="en-SG"/>
                    </a:p>
                  </a:txBody>
                  <a:tcPr/>
                </a:tc>
                <a:extLst>
                  <a:ext uri="{0D108BD9-81ED-4DB2-BD59-A6C34878D82A}">
                    <a16:rowId xmlns:a16="http://schemas.microsoft.com/office/drawing/2014/main" val="1445109697"/>
                  </a:ext>
                </a:extLst>
              </a:tr>
              <a:tr h="0">
                <a:tc>
                  <a:txBody>
                    <a:bodyPr/>
                    <a:lstStyle/>
                    <a:p>
                      <a:r>
                        <a:rPr lang="en-GB" sz="1800" kern="1200">
                          <a:solidFill>
                            <a:schemeClr val="dk1"/>
                          </a:solidFill>
                          <a:effectLst/>
                          <a:latin typeface="+mn-lt"/>
                          <a:ea typeface="+mn-ea"/>
                          <a:cs typeface="+mn-cs"/>
                        </a:rPr>
                        <a:t>Project progressive outcome </a:t>
                      </a:r>
                      <a:endParaRPr lang="en-SG"/>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800" kern="1200">
                          <a:solidFill>
                            <a:schemeClr val="dk1"/>
                          </a:solidFill>
                          <a:effectLst/>
                          <a:latin typeface="+mn-lt"/>
                          <a:ea typeface="+mn-ea"/>
                          <a:cs typeface="+mn-cs"/>
                        </a:rPr>
                        <a:t>Projects will need to meet their progressive technical milestones for funding to continue. </a:t>
                      </a:r>
                      <a:endParaRPr lang="en-SG" sz="1800" kern="1200">
                        <a:solidFill>
                          <a:schemeClr val="dk1"/>
                        </a:solidFill>
                        <a:effectLst/>
                        <a:latin typeface="+mn-lt"/>
                        <a:ea typeface="+mn-ea"/>
                        <a:cs typeface="+mn-cs"/>
                      </a:endParaRPr>
                    </a:p>
                  </a:txBody>
                  <a:tcPr/>
                </a:tc>
                <a:tc>
                  <a:txBody>
                    <a:bodyPr/>
                    <a:lstStyle/>
                    <a:p>
                      <a:r>
                        <a:rPr lang="en-SG" sz="1800" kern="1200">
                          <a:solidFill>
                            <a:schemeClr val="dk1"/>
                          </a:solidFill>
                          <a:effectLst/>
                          <a:latin typeface="+mn-lt"/>
                          <a:ea typeface="+mn-ea"/>
                          <a:cs typeface="+mn-cs"/>
                        </a:rPr>
                        <a:t>Project progress will be reviewed by PD with termination as a possible outcome. </a:t>
                      </a:r>
                      <a:endParaRPr lang="en-SG"/>
                    </a:p>
                  </a:txBody>
                  <a:tcPr/>
                </a:tc>
                <a:extLst>
                  <a:ext uri="{0D108BD9-81ED-4DB2-BD59-A6C34878D82A}">
                    <a16:rowId xmlns:a16="http://schemas.microsoft.com/office/drawing/2014/main" val="1518405675"/>
                  </a:ext>
                </a:extLst>
              </a:tr>
            </a:tbl>
          </a:graphicData>
        </a:graphic>
      </p:graphicFrame>
    </p:spTree>
    <p:extLst>
      <p:ext uri="{BB962C8B-B14F-4D97-AF65-F5344CB8AC3E}">
        <p14:creationId xmlns:p14="http://schemas.microsoft.com/office/powerpoint/2010/main" val="3382694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03277-3B8D-3223-BC12-7432F45A835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D06F8B12-E4AB-0CA7-1B24-21592D0B53BC}"/>
              </a:ext>
            </a:extLst>
          </p:cNvPr>
          <p:cNvSpPr>
            <a:spLocks noGrp="1"/>
          </p:cNvSpPr>
          <p:nvPr>
            <p:ph type="body" sz="quarter" idx="64"/>
          </p:nvPr>
        </p:nvSpPr>
        <p:spPr/>
        <p:txBody>
          <a:bodyPr/>
          <a:lstStyle/>
          <a:p>
            <a:r>
              <a:rPr lang="en-US"/>
              <a:t>Project Tracking Indicators (TIs)</a:t>
            </a:r>
            <a:endParaRPr lang="en-SG"/>
          </a:p>
          <a:p>
            <a:endParaRPr lang="en-SG"/>
          </a:p>
        </p:txBody>
      </p:sp>
      <p:sp>
        <p:nvSpPr>
          <p:cNvPr id="4" name="Text Placeholder 3">
            <a:extLst>
              <a:ext uri="{FF2B5EF4-FFF2-40B4-BE49-F238E27FC236}">
                <a16:creationId xmlns:a16="http://schemas.microsoft.com/office/drawing/2014/main" id="{F5E9890C-C35A-0136-18EB-F71911FFD707}"/>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7569FC15-276F-DB31-2EEA-509A196E3542}"/>
              </a:ext>
            </a:extLst>
          </p:cNvPr>
          <p:cNvSpPr>
            <a:spLocks noGrp="1"/>
          </p:cNvSpPr>
          <p:nvPr>
            <p:ph type="body" sz="quarter" idx="65"/>
          </p:nvPr>
        </p:nvSpPr>
        <p:spPr/>
        <p:txBody>
          <a:bodyPr/>
          <a:lstStyle/>
          <a:p>
            <a:endParaRPr lang="en-SG"/>
          </a:p>
        </p:txBody>
      </p:sp>
      <p:graphicFrame>
        <p:nvGraphicFramePr>
          <p:cNvPr id="7" name="Table 6">
            <a:extLst>
              <a:ext uri="{FF2B5EF4-FFF2-40B4-BE49-F238E27FC236}">
                <a16:creationId xmlns:a16="http://schemas.microsoft.com/office/drawing/2014/main" id="{71BB9377-F547-E687-5AD9-3EB0B23EF523}"/>
              </a:ext>
            </a:extLst>
          </p:cNvPr>
          <p:cNvGraphicFramePr>
            <a:graphicFrameLocks noGrp="1"/>
          </p:cNvGraphicFramePr>
          <p:nvPr>
            <p:extLst>
              <p:ext uri="{D42A27DB-BD31-4B8C-83A1-F6EECF244321}">
                <p14:modId xmlns:p14="http://schemas.microsoft.com/office/powerpoint/2010/main" val="1856132429"/>
              </p:ext>
            </p:extLst>
          </p:nvPr>
        </p:nvGraphicFramePr>
        <p:xfrm>
          <a:off x="628332" y="963246"/>
          <a:ext cx="10214112" cy="4937760"/>
        </p:xfrm>
        <a:graphic>
          <a:graphicData uri="http://schemas.openxmlformats.org/drawingml/2006/table">
            <a:tbl>
              <a:tblPr firstRow="1" bandRow="1">
                <a:tableStyleId>{5C22544A-7EE6-4342-B048-85BDC9FD1C3A}</a:tableStyleId>
              </a:tblPr>
              <a:tblGrid>
                <a:gridCol w="2419668">
                  <a:extLst>
                    <a:ext uri="{9D8B030D-6E8A-4147-A177-3AD203B41FA5}">
                      <a16:colId xmlns:a16="http://schemas.microsoft.com/office/drawing/2014/main" val="1058756528"/>
                    </a:ext>
                  </a:extLst>
                </a:gridCol>
                <a:gridCol w="4863548">
                  <a:extLst>
                    <a:ext uri="{9D8B030D-6E8A-4147-A177-3AD203B41FA5}">
                      <a16:colId xmlns:a16="http://schemas.microsoft.com/office/drawing/2014/main" val="3093210367"/>
                    </a:ext>
                  </a:extLst>
                </a:gridCol>
                <a:gridCol w="2930896">
                  <a:extLst>
                    <a:ext uri="{9D8B030D-6E8A-4147-A177-3AD203B41FA5}">
                      <a16:colId xmlns:a16="http://schemas.microsoft.com/office/drawing/2014/main" val="2149083208"/>
                    </a:ext>
                  </a:extLst>
                </a:gridCol>
              </a:tblGrid>
              <a:tr h="344854">
                <a:tc>
                  <a:txBody>
                    <a:bodyPr/>
                    <a:lstStyle/>
                    <a:p>
                      <a:r>
                        <a:rPr lang="en-US"/>
                        <a:t>TIs</a:t>
                      </a:r>
                      <a:endParaRPr lang="en-SG"/>
                    </a:p>
                  </a:txBody>
                  <a:tcPr/>
                </a:tc>
                <a:tc>
                  <a:txBody>
                    <a:bodyPr/>
                    <a:lstStyle/>
                    <a:p>
                      <a:r>
                        <a:rPr lang="en-US"/>
                        <a:t>Definition </a:t>
                      </a:r>
                      <a:endParaRPr lang="en-SG"/>
                    </a:p>
                  </a:txBody>
                  <a:tcPr/>
                </a:tc>
                <a:tc>
                  <a:txBody>
                    <a:bodyPr/>
                    <a:lstStyle/>
                    <a:p>
                      <a:r>
                        <a:rPr lang="en-US"/>
                        <a:t>Data Collection Methodology</a:t>
                      </a:r>
                      <a:endParaRPr lang="en-SG"/>
                    </a:p>
                  </a:txBody>
                  <a:tcPr/>
                </a:tc>
                <a:extLst>
                  <a:ext uri="{0D108BD9-81ED-4DB2-BD59-A6C34878D82A}">
                    <a16:rowId xmlns:a16="http://schemas.microsoft.com/office/drawing/2014/main" val="1445109697"/>
                  </a:ext>
                </a:extLst>
              </a:tr>
              <a:tr h="370840">
                <a:tc>
                  <a:txBody>
                    <a:bodyPr/>
                    <a:lstStyle/>
                    <a:p>
                      <a:r>
                        <a:rPr lang="en-GB" sz="1800" kern="1200">
                          <a:solidFill>
                            <a:schemeClr val="dk1"/>
                          </a:solidFill>
                          <a:effectLst/>
                          <a:latin typeface="+mn-lt"/>
                          <a:ea typeface="+mn-ea"/>
                          <a:cs typeface="+mn-cs"/>
                        </a:rPr>
                        <a:t>Follow-on-funding (Public/ Private) within one-year after Project completion</a:t>
                      </a:r>
                      <a:endParaRPr lang="en-SG"/>
                    </a:p>
                  </a:txBody>
                  <a:tcPr/>
                </a:tc>
                <a:tc>
                  <a:txBody>
                    <a:bodyPr/>
                    <a:lstStyle/>
                    <a:p>
                      <a:r>
                        <a:rPr lang="en-GB" sz="1800" kern="1200">
                          <a:solidFill>
                            <a:schemeClr val="dk1"/>
                          </a:solidFill>
                          <a:effectLst/>
                          <a:latin typeface="+mn-lt"/>
                          <a:ea typeface="+mn-ea"/>
                          <a:cs typeface="+mn-cs"/>
                        </a:rPr>
                        <a:t>This measures the number of Projects funded by MTC MISSION FI in RIE2030 obtaining public or private follow-on-funding within one year after Project completion.</a:t>
                      </a:r>
                      <a:endParaRPr lang="en-SG" sz="1800" kern="1200">
                        <a:solidFill>
                          <a:schemeClr val="dk1"/>
                        </a:solidFill>
                        <a:effectLst/>
                        <a:latin typeface="+mn-lt"/>
                        <a:ea typeface="+mn-ea"/>
                        <a:cs typeface="+mn-cs"/>
                      </a:endParaRPr>
                    </a:p>
                    <a:p>
                      <a:r>
                        <a:rPr lang="en-GB" sz="1800" kern="1200">
                          <a:solidFill>
                            <a:schemeClr val="dk1"/>
                          </a:solidFill>
                          <a:effectLst/>
                          <a:latin typeface="+mn-lt"/>
                          <a:ea typeface="+mn-ea"/>
                          <a:cs typeface="+mn-cs"/>
                        </a:rPr>
                        <a:t> </a:t>
                      </a:r>
                      <a:endParaRPr lang="en-SG" sz="1800" kern="1200">
                        <a:solidFill>
                          <a:schemeClr val="dk1"/>
                        </a:solidFill>
                        <a:effectLst/>
                        <a:latin typeface="+mn-lt"/>
                        <a:ea typeface="+mn-ea"/>
                        <a:cs typeface="+mn-cs"/>
                      </a:endParaRPr>
                    </a:p>
                    <a:p>
                      <a:r>
                        <a:rPr lang="en-GB" sz="1800" kern="1200">
                          <a:solidFill>
                            <a:schemeClr val="dk1"/>
                          </a:solidFill>
                          <a:effectLst/>
                          <a:latin typeface="+mn-lt"/>
                          <a:ea typeface="+mn-ea"/>
                          <a:cs typeface="+mn-cs"/>
                        </a:rPr>
                        <a:t>This tracks all forms of follow-on-funding, regardless of TRL level.</a:t>
                      </a:r>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quarterly reviews and post-Project surveys sent out by IA.</a:t>
                      </a:r>
                      <a:endParaRPr lang="en-SG"/>
                    </a:p>
                  </a:txBody>
                  <a:tcPr/>
                </a:tc>
                <a:extLst>
                  <a:ext uri="{0D108BD9-81ED-4DB2-BD59-A6C34878D82A}">
                    <a16:rowId xmlns:a16="http://schemas.microsoft.com/office/drawing/2014/main" val="1518405675"/>
                  </a:ext>
                </a:extLst>
              </a:tr>
              <a:tr h="370840">
                <a:tc>
                  <a:txBody>
                    <a:bodyPr/>
                    <a:lstStyle/>
                    <a:p>
                      <a:r>
                        <a:rPr lang="en-GB" sz="1800" kern="1200">
                          <a:solidFill>
                            <a:schemeClr val="dk1"/>
                          </a:solidFill>
                          <a:effectLst/>
                          <a:latin typeface="+mn-lt"/>
                          <a:ea typeface="+mn-ea"/>
                          <a:cs typeface="+mn-cs"/>
                        </a:rPr>
                        <a:t>Number of IP filed </a:t>
                      </a:r>
                      <a:endParaRPr lang="en-SG"/>
                    </a:p>
                  </a:txBody>
                  <a:tcPr/>
                </a:tc>
                <a:tc>
                  <a:txBody>
                    <a:bodyPr/>
                    <a:lstStyle/>
                    <a:p>
                      <a:r>
                        <a:rPr lang="en-GB" sz="1800" kern="1200">
                          <a:solidFill>
                            <a:schemeClr val="dk1"/>
                          </a:solidFill>
                          <a:effectLst/>
                          <a:latin typeface="+mn-lt"/>
                          <a:ea typeface="+mn-ea"/>
                          <a:cs typeface="+mn-cs"/>
                        </a:rPr>
                        <a:t>This measures the number of complete IP applications that have entered national phase (in MTC fields) filed by public research performers as a result of Projects funded by MTC MISSION FI in RIE2030. </a:t>
                      </a:r>
                      <a:endParaRPr lang="en-SG" sz="1800" kern="1200">
                        <a:solidFill>
                          <a:schemeClr val="dk1"/>
                        </a:solidFill>
                        <a:effectLst/>
                        <a:latin typeface="+mn-lt"/>
                        <a:ea typeface="+mn-ea"/>
                        <a:cs typeface="+mn-cs"/>
                      </a:endParaRPr>
                    </a:p>
                    <a:p>
                      <a:r>
                        <a:rPr lang="en-GB" sz="1800" kern="1200">
                          <a:solidFill>
                            <a:schemeClr val="dk1"/>
                          </a:solidFill>
                          <a:effectLst/>
                          <a:latin typeface="+mn-lt"/>
                          <a:ea typeface="+mn-ea"/>
                          <a:cs typeface="+mn-cs"/>
                        </a:rPr>
                        <a:t> </a:t>
                      </a:r>
                      <a:endParaRPr lang="en-SG" sz="1800" kern="1200">
                        <a:solidFill>
                          <a:schemeClr val="dk1"/>
                        </a:solidFill>
                        <a:effectLst/>
                        <a:latin typeface="+mn-lt"/>
                        <a:ea typeface="+mn-ea"/>
                        <a:cs typeface="+mn-cs"/>
                      </a:endParaRPr>
                    </a:p>
                    <a:p>
                      <a:r>
                        <a:rPr lang="en-GB" sz="1800" kern="1200">
                          <a:solidFill>
                            <a:schemeClr val="dk1"/>
                          </a:solidFill>
                          <a:effectLst/>
                          <a:latin typeface="+mn-lt"/>
                          <a:ea typeface="+mn-ea"/>
                          <a:cs typeface="+mn-cs"/>
                        </a:rPr>
                        <a:t>IP counts are based on priority dates</a:t>
                      </a:r>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quarterly reviews.</a:t>
                      </a:r>
                      <a:endParaRPr lang="en-SG"/>
                    </a:p>
                  </a:txBody>
                  <a:tcPr/>
                </a:tc>
                <a:extLst>
                  <a:ext uri="{0D108BD9-81ED-4DB2-BD59-A6C34878D82A}">
                    <a16:rowId xmlns:a16="http://schemas.microsoft.com/office/drawing/2014/main" val="405475866"/>
                  </a:ext>
                </a:extLst>
              </a:tr>
            </a:tbl>
          </a:graphicData>
        </a:graphic>
      </p:graphicFrame>
    </p:spTree>
    <p:extLst>
      <p:ext uri="{BB962C8B-B14F-4D97-AF65-F5344CB8AC3E}">
        <p14:creationId xmlns:p14="http://schemas.microsoft.com/office/powerpoint/2010/main" val="1013169783"/>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5956D-AB41-2912-0840-BBAA66764B2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396E782-876E-0435-46D4-9753107A929B}"/>
              </a:ext>
            </a:extLst>
          </p:cNvPr>
          <p:cNvSpPr>
            <a:spLocks noGrp="1"/>
          </p:cNvSpPr>
          <p:nvPr>
            <p:ph type="body" sz="quarter" idx="64"/>
          </p:nvPr>
        </p:nvSpPr>
        <p:spPr/>
        <p:txBody>
          <a:bodyPr/>
          <a:lstStyle/>
          <a:p>
            <a:r>
              <a:rPr lang="en-US"/>
              <a:t>Project Tracking Indicators (TIs)</a:t>
            </a:r>
            <a:endParaRPr lang="en-SG"/>
          </a:p>
          <a:p>
            <a:endParaRPr lang="en-SG"/>
          </a:p>
        </p:txBody>
      </p:sp>
      <p:sp>
        <p:nvSpPr>
          <p:cNvPr id="4" name="Text Placeholder 3">
            <a:extLst>
              <a:ext uri="{FF2B5EF4-FFF2-40B4-BE49-F238E27FC236}">
                <a16:creationId xmlns:a16="http://schemas.microsoft.com/office/drawing/2014/main" id="{8222EE7F-AFC8-0028-6D08-ADF896B05A0B}"/>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C64918C3-5A98-3002-4A05-47FF8EBDEF47}"/>
              </a:ext>
            </a:extLst>
          </p:cNvPr>
          <p:cNvSpPr>
            <a:spLocks noGrp="1"/>
          </p:cNvSpPr>
          <p:nvPr>
            <p:ph type="body" sz="quarter" idx="65"/>
          </p:nvPr>
        </p:nvSpPr>
        <p:spPr/>
        <p:txBody>
          <a:bodyPr/>
          <a:lstStyle/>
          <a:p>
            <a:endParaRPr lang="en-SG"/>
          </a:p>
        </p:txBody>
      </p:sp>
      <p:graphicFrame>
        <p:nvGraphicFramePr>
          <p:cNvPr id="7" name="Table 6">
            <a:extLst>
              <a:ext uri="{FF2B5EF4-FFF2-40B4-BE49-F238E27FC236}">
                <a16:creationId xmlns:a16="http://schemas.microsoft.com/office/drawing/2014/main" id="{5E68F3DC-B2A2-E743-A4F3-0F08FB034C0C}"/>
              </a:ext>
            </a:extLst>
          </p:cNvPr>
          <p:cNvGraphicFramePr>
            <a:graphicFrameLocks noGrp="1"/>
          </p:cNvGraphicFramePr>
          <p:nvPr>
            <p:extLst>
              <p:ext uri="{D42A27DB-BD31-4B8C-83A1-F6EECF244321}">
                <p14:modId xmlns:p14="http://schemas.microsoft.com/office/powerpoint/2010/main" val="1526330565"/>
              </p:ext>
            </p:extLst>
          </p:nvPr>
        </p:nvGraphicFramePr>
        <p:xfrm>
          <a:off x="628332" y="963246"/>
          <a:ext cx="10214112" cy="3017520"/>
        </p:xfrm>
        <a:graphic>
          <a:graphicData uri="http://schemas.openxmlformats.org/drawingml/2006/table">
            <a:tbl>
              <a:tblPr firstRow="1" bandRow="1">
                <a:tableStyleId>{5C22544A-7EE6-4342-B048-85BDC9FD1C3A}</a:tableStyleId>
              </a:tblPr>
              <a:tblGrid>
                <a:gridCol w="2419668">
                  <a:extLst>
                    <a:ext uri="{9D8B030D-6E8A-4147-A177-3AD203B41FA5}">
                      <a16:colId xmlns:a16="http://schemas.microsoft.com/office/drawing/2014/main" val="1058756528"/>
                    </a:ext>
                  </a:extLst>
                </a:gridCol>
                <a:gridCol w="4863548">
                  <a:extLst>
                    <a:ext uri="{9D8B030D-6E8A-4147-A177-3AD203B41FA5}">
                      <a16:colId xmlns:a16="http://schemas.microsoft.com/office/drawing/2014/main" val="3093210367"/>
                    </a:ext>
                  </a:extLst>
                </a:gridCol>
                <a:gridCol w="2930896">
                  <a:extLst>
                    <a:ext uri="{9D8B030D-6E8A-4147-A177-3AD203B41FA5}">
                      <a16:colId xmlns:a16="http://schemas.microsoft.com/office/drawing/2014/main" val="2149083208"/>
                    </a:ext>
                  </a:extLst>
                </a:gridCol>
              </a:tblGrid>
              <a:tr h="370840">
                <a:tc>
                  <a:txBody>
                    <a:bodyPr/>
                    <a:lstStyle/>
                    <a:p>
                      <a:r>
                        <a:rPr lang="en-US"/>
                        <a:t>TIs</a:t>
                      </a:r>
                      <a:endParaRPr lang="en-SG"/>
                    </a:p>
                  </a:txBody>
                  <a:tcPr/>
                </a:tc>
                <a:tc>
                  <a:txBody>
                    <a:bodyPr/>
                    <a:lstStyle/>
                    <a:p>
                      <a:r>
                        <a:rPr lang="en-US"/>
                        <a:t>Definition </a:t>
                      </a:r>
                      <a:endParaRPr lang="en-SG"/>
                    </a:p>
                  </a:txBody>
                  <a:tcPr/>
                </a:tc>
                <a:tc>
                  <a:txBody>
                    <a:bodyPr/>
                    <a:lstStyle/>
                    <a:p>
                      <a:r>
                        <a:rPr lang="en-US"/>
                        <a:t>Data Collection Methodology</a:t>
                      </a:r>
                      <a:endParaRPr lang="en-SG"/>
                    </a:p>
                  </a:txBody>
                  <a:tcPr/>
                </a:tc>
                <a:extLst>
                  <a:ext uri="{0D108BD9-81ED-4DB2-BD59-A6C34878D82A}">
                    <a16:rowId xmlns:a16="http://schemas.microsoft.com/office/drawing/2014/main" val="1445109697"/>
                  </a:ext>
                </a:extLst>
              </a:tr>
              <a:tr h="370840">
                <a:tc>
                  <a:txBody>
                    <a:bodyPr/>
                    <a:lstStyle/>
                    <a:p>
                      <a:r>
                        <a:rPr lang="en-GB" sz="1800" kern="1200">
                          <a:solidFill>
                            <a:schemeClr val="dk1"/>
                          </a:solidFill>
                          <a:effectLst/>
                          <a:latin typeface="+mn-lt"/>
                          <a:ea typeface="+mn-ea"/>
                          <a:cs typeface="+mn-cs"/>
                        </a:rPr>
                        <a:t>Number of RCA secured with industry</a:t>
                      </a:r>
                      <a:endParaRPr lang="en-SG"/>
                    </a:p>
                  </a:txBody>
                  <a:tcPr/>
                </a:tc>
                <a:tc>
                  <a:txBody>
                    <a:bodyPr/>
                    <a:lstStyle/>
                    <a:p>
                      <a:r>
                        <a:rPr lang="en-GB" sz="1800" kern="1200">
                          <a:solidFill>
                            <a:schemeClr val="dk1"/>
                          </a:solidFill>
                          <a:effectLst/>
                          <a:latin typeface="+mn-lt"/>
                          <a:ea typeface="+mn-ea"/>
                          <a:cs typeface="+mn-cs"/>
                        </a:rPr>
                        <a:t>This measures the number of RCAs secured with industry because of Projects funded by MTC MISSION FI in RIE2030. </a:t>
                      </a:r>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company declarations that accompany Data reported via quarterly reviews. </a:t>
                      </a:r>
                      <a:endParaRPr lang="en-SG"/>
                    </a:p>
                  </a:txBody>
                  <a:tcPr/>
                </a:tc>
                <a:extLst>
                  <a:ext uri="{0D108BD9-81ED-4DB2-BD59-A6C34878D82A}">
                    <a16:rowId xmlns:a16="http://schemas.microsoft.com/office/drawing/2014/main" val="1518405675"/>
                  </a:ext>
                </a:extLst>
              </a:tr>
              <a:tr h="370840">
                <a:tc>
                  <a:txBody>
                    <a:bodyPr/>
                    <a:lstStyle/>
                    <a:p>
                      <a:r>
                        <a:rPr lang="en-GB" sz="1800" kern="1200">
                          <a:solidFill>
                            <a:schemeClr val="dk1"/>
                          </a:solidFill>
                          <a:effectLst/>
                          <a:latin typeface="+mn-lt"/>
                          <a:ea typeface="+mn-ea"/>
                          <a:cs typeface="+mn-cs"/>
                        </a:rPr>
                        <a:t>Top 10% highly cited publications</a:t>
                      </a:r>
                      <a:endParaRPr lang="en-SG"/>
                    </a:p>
                  </a:txBody>
                  <a:tcPr/>
                </a:tc>
                <a:tc>
                  <a:txBody>
                    <a:bodyPr/>
                    <a:lstStyle/>
                    <a:p>
                      <a:r>
                        <a:rPr lang="en-GB" sz="1800" kern="1200">
                          <a:solidFill>
                            <a:schemeClr val="dk1"/>
                          </a:solidFill>
                          <a:effectLst/>
                          <a:latin typeface="+mn-lt"/>
                          <a:ea typeface="+mn-ea"/>
                          <a:cs typeface="+mn-cs"/>
                        </a:rPr>
                        <a:t>This measures the number of top 10% highly cited publications from Projects funded by MTC MISSION FI in RIE2030.</a:t>
                      </a:r>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quarterly reviews.</a:t>
                      </a:r>
                      <a:endParaRPr lang="en-SG"/>
                    </a:p>
                  </a:txBody>
                  <a:tcPr/>
                </a:tc>
                <a:extLst>
                  <a:ext uri="{0D108BD9-81ED-4DB2-BD59-A6C34878D82A}">
                    <a16:rowId xmlns:a16="http://schemas.microsoft.com/office/drawing/2014/main" val="405475866"/>
                  </a:ext>
                </a:extLst>
              </a:tr>
            </a:tbl>
          </a:graphicData>
        </a:graphic>
      </p:graphicFrame>
    </p:spTree>
    <p:extLst>
      <p:ext uri="{BB962C8B-B14F-4D97-AF65-F5344CB8AC3E}">
        <p14:creationId xmlns:p14="http://schemas.microsoft.com/office/powerpoint/2010/main" val="3751238670"/>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23257F-C8BD-E23B-A647-D4C758959AEC}"/>
              </a:ext>
            </a:extLst>
          </p:cNvPr>
          <p:cNvSpPr>
            <a:spLocks noGrp="1"/>
          </p:cNvSpPr>
          <p:nvPr>
            <p:ph type="body" sz="quarter" idx="36"/>
          </p:nvPr>
        </p:nvSpPr>
        <p:spPr>
          <a:xfrm>
            <a:off x="628335" y="739443"/>
            <a:ext cx="10079999" cy="5035410"/>
          </a:xfrm>
        </p:spPr>
        <p:txBody>
          <a:bodyPr/>
          <a:lstStyle/>
          <a:p>
            <a:r>
              <a:rPr lang="en-US" sz="1800"/>
              <a:t>MTC </a:t>
            </a:r>
            <a:r>
              <a:rPr lang="en-US" sz="1800" err="1"/>
              <a:t>Programmes</a:t>
            </a:r>
            <a:r>
              <a:rPr lang="en-US" sz="1800"/>
              <a:t> are Sector Directed and PD-led </a:t>
            </a:r>
          </a:p>
          <a:p>
            <a:pPr marL="342900" indent="-342900">
              <a:buFont typeface="Arial" panose="020B0604020202020204" pitchFamily="34" charset="0"/>
              <a:buChar char="•"/>
            </a:pPr>
            <a:r>
              <a:rPr lang="en-SG" sz="1800"/>
              <a:t>Sectors identify strategic areas of investment and appoint Portfolio Directors (PDs) to lead the development.</a:t>
            </a:r>
          </a:p>
          <a:p>
            <a:pPr marL="342900" indent="-342900">
              <a:buFont typeface="Arial" panose="020B0604020202020204" pitchFamily="34" charset="0"/>
              <a:buChar char="•"/>
            </a:pPr>
            <a:r>
              <a:rPr lang="en-SG" sz="1800"/>
              <a:t>PDs are then tasked with identifying problem statements within these areas and developing thematic areas for funding, which may be surfaced through workshops.  </a:t>
            </a:r>
          </a:p>
          <a:p>
            <a:pPr marL="342900" indent="-342900">
              <a:buFont typeface="Arial" panose="020B0604020202020204" pitchFamily="34" charset="0"/>
              <a:buChar char="•"/>
            </a:pPr>
            <a:r>
              <a:rPr lang="en-SG" sz="1800"/>
              <a:t>Researchers can look out for these workshops, as well as subsequent grant calls, to understand emerging themes and funding opportunities</a:t>
            </a:r>
            <a:r>
              <a:rPr lang="en-US" sz="1800"/>
              <a:t>. </a:t>
            </a:r>
          </a:p>
          <a:p>
            <a:pPr marL="342900" indent="-342900">
              <a:buFont typeface="Arial" panose="020B0604020202020204" pitchFamily="34" charset="0"/>
              <a:buChar char="•"/>
            </a:pPr>
            <a:r>
              <a:rPr lang="en-SG" sz="1800" strike="sngStrike">
                <a:solidFill>
                  <a:srgbClr val="FF0000"/>
                </a:solidFill>
              </a:rPr>
              <a:t>Researchers with promising unsolicited ideas may write to the MTC MISSION mailbox, and the IA will follow up by sharing relevant ideas with the appropriate sector leads.</a:t>
            </a:r>
            <a:endParaRPr lang="en-US" sz="1800" strike="sngStrike">
              <a:solidFill>
                <a:srgbClr val="FF0000"/>
              </a:solidFill>
            </a:endParaRPr>
          </a:p>
          <a:p>
            <a:endParaRPr lang="en-US" sz="1800"/>
          </a:p>
          <a:p>
            <a:r>
              <a:rPr lang="en-US" sz="1800"/>
              <a:t>Important Note:</a:t>
            </a:r>
          </a:p>
          <a:p>
            <a:pPr marL="342900" indent="-342900">
              <a:buFont typeface="Arial" panose="020B0604020202020204" pitchFamily="34" charset="0"/>
              <a:buChar char="•"/>
            </a:pPr>
            <a:r>
              <a:rPr lang="en-US" sz="1800"/>
              <a:t>Applicants must use the latest version of the project proposal template that can be downloaded from MTC MISSION (a-star.edu.sg). </a:t>
            </a:r>
          </a:p>
          <a:p>
            <a:pPr marL="342900" indent="-342900">
              <a:buFont typeface="Arial" panose="020B0604020202020204" pitchFamily="34" charset="0"/>
              <a:buChar char="•"/>
            </a:pPr>
            <a:r>
              <a:rPr lang="en-US" sz="1800"/>
              <a:t>All applications must be endorsed by the Research Office of the Project Lead’s Institution. </a:t>
            </a:r>
          </a:p>
          <a:p>
            <a:pPr marL="342900" indent="-342900">
              <a:buFont typeface="Arial" panose="020B0604020202020204" pitchFamily="34" charset="0"/>
              <a:buChar char="•"/>
            </a:pPr>
            <a:r>
              <a:rPr lang="en-US" sz="1800"/>
              <a:t>Incomplete applications may result in the application being rejected. </a:t>
            </a:r>
          </a:p>
          <a:p>
            <a:pPr marL="342900" indent="-342900">
              <a:buFont typeface="Arial" panose="020B0604020202020204" pitchFamily="34" charset="0"/>
              <a:buChar char="•"/>
            </a:pPr>
            <a:r>
              <a:rPr lang="en-US" sz="1800"/>
              <a:t>Applicants are encouraged to contact their institution’s Tech Transfer Office during the scoping stage to understand key industry trends, market landscape, and identify potential industry partners/users of their technology. </a:t>
            </a:r>
            <a:endParaRPr lang="en-SG" sz="1800"/>
          </a:p>
          <a:p>
            <a:pPr marL="342900" indent="-342900">
              <a:buFont typeface="Arial" panose="020B0604020202020204" pitchFamily="34" charset="0"/>
              <a:buChar char="•"/>
            </a:pPr>
            <a:endParaRPr lang="en-US" sz="1800"/>
          </a:p>
          <a:p>
            <a:endParaRPr lang="en-SG" sz="1800"/>
          </a:p>
        </p:txBody>
      </p:sp>
      <p:sp>
        <p:nvSpPr>
          <p:cNvPr id="3" name="Text Placeholder 2">
            <a:extLst>
              <a:ext uri="{FF2B5EF4-FFF2-40B4-BE49-F238E27FC236}">
                <a16:creationId xmlns:a16="http://schemas.microsoft.com/office/drawing/2014/main" id="{B9188B66-0324-2C06-76E1-BE5187159B69}"/>
              </a:ext>
            </a:extLst>
          </p:cNvPr>
          <p:cNvSpPr>
            <a:spLocks noGrp="1"/>
          </p:cNvSpPr>
          <p:nvPr>
            <p:ph type="body" sz="quarter" idx="64"/>
          </p:nvPr>
        </p:nvSpPr>
        <p:spPr>
          <a:xfrm>
            <a:off x="628332" y="259442"/>
            <a:ext cx="10080000" cy="480000"/>
          </a:xfrm>
        </p:spPr>
        <p:txBody>
          <a:bodyPr/>
          <a:lstStyle/>
          <a:p>
            <a:r>
              <a:rPr lang="en-US"/>
              <a:t>Application Process</a:t>
            </a:r>
            <a:endParaRPr lang="en-SG"/>
          </a:p>
        </p:txBody>
      </p:sp>
      <p:sp>
        <p:nvSpPr>
          <p:cNvPr id="4" name="Text Placeholder 3">
            <a:extLst>
              <a:ext uri="{FF2B5EF4-FFF2-40B4-BE49-F238E27FC236}">
                <a16:creationId xmlns:a16="http://schemas.microsoft.com/office/drawing/2014/main" id="{4E609470-10A0-1BC7-89B2-E275EA1FF3C8}"/>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1B8FE316-990F-146D-F784-CEEA9443E8CA}"/>
              </a:ext>
            </a:extLst>
          </p:cNvPr>
          <p:cNvSpPr>
            <a:spLocks noGrp="1"/>
          </p:cNvSpPr>
          <p:nvPr>
            <p:ph type="body" sz="quarter" idx="65"/>
          </p:nvPr>
        </p:nvSpPr>
        <p:spPr/>
        <p:txBody>
          <a:bodyPr/>
          <a:lstStyle/>
          <a:p>
            <a:endParaRPr lang="en-SG"/>
          </a:p>
        </p:txBody>
      </p:sp>
    </p:spTree>
    <p:extLst>
      <p:ext uri="{BB962C8B-B14F-4D97-AF65-F5344CB8AC3E}">
        <p14:creationId xmlns:p14="http://schemas.microsoft.com/office/powerpoint/2010/main" val="1175403554"/>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2873F5-1A92-DCCD-6F96-C3F0AA9092FF}"/>
              </a:ext>
            </a:extLst>
          </p:cNvPr>
          <p:cNvSpPr>
            <a:spLocks noGrp="1"/>
          </p:cNvSpPr>
          <p:nvPr>
            <p:ph type="body" sz="quarter" idx="64"/>
          </p:nvPr>
        </p:nvSpPr>
        <p:spPr/>
        <p:txBody>
          <a:bodyPr/>
          <a:lstStyle/>
          <a:p>
            <a:r>
              <a:rPr lang="en-US"/>
              <a:t>FI Key Performance Indicators (KPIs)</a:t>
            </a:r>
            <a:endParaRPr lang="en-SG"/>
          </a:p>
        </p:txBody>
      </p:sp>
      <p:sp>
        <p:nvSpPr>
          <p:cNvPr id="4" name="Text Placeholder 3">
            <a:extLst>
              <a:ext uri="{FF2B5EF4-FFF2-40B4-BE49-F238E27FC236}">
                <a16:creationId xmlns:a16="http://schemas.microsoft.com/office/drawing/2014/main" id="{461CC0F2-30F8-A374-B56D-8C1DC2C54EFD}"/>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47CAB936-AC50-910E-88C9-BE5AF8E46101}"/>
              </a:ext>
            </a:extLst>
          </p:cNvPr>
          <p:cNvSpPr>
            <a:spLocks noGrp="1"/>
          </p:cNvSpPr>
          <p:nvPr>
            <p:ph type="body" sz="quarter" idx="65"/>
          </p:nvPr>
        </p:nvSpPr>
        <p:spPr/>
        <p:txBody>
          <a:bodyPr/>
          <a:lstStyle/>
          <a:p>
            <a:endParaRPr lang="en-SG"/>
          </a:p>
        </p:txBody>
      </p:sp>
      <p:graphicFrame>
        <p:nvGraphicFramePr>
          <p:cNvPr id="6" name="Table 5">
            <a:extLst>
              <a:ext uri="{FF2B5EF4-FFF2-40B4-BE49-F238E27FC236}">
                <a16:creationId xmlns:a16="http://schemas.microsoft.com/office/drawing/2014/main" id="{9FB50654-3139-01C2-1C4C-A0BE1124A274}"/>
              </a:ext>
            </a:extLst>
          </p:cNvPr>
          <p:cNvGraphicFramePr>
            <a:graphicFrameLocks noGrp="1"/>
          </p:cNvGraphicFramePr>
          <p:nvPr/>
        </p:nvGraphicFramePr>
        <p:xfrm>
          <a:off x="628332" y="1054686"/>
          <a:ext cx="10214112" cy="5212080"/>
        </p:xfrm>
        <a:graphic>
          <a:graphicData uri="http://schemas.openxmlformats.org/drawingml/2006/table">
            <a:tbl>
              <a:tblPr firstRow="1" bandRow="1">
                <a:tableStyleId>{5C22544A-7EE6-4342-B048-85BDC9FD1C3A}</a:tableStyleId>
              </a:tblPr>
              <a:tblGrid>
                <a:gridCol w="2419668">
                  <a:extLst>
                    <a:ext uri="{9D8B030D-6E8A-4147-A177-3AD203B41FA5}">
                      <a16:colId xmlns:a16="http://schemas.microsoft.com/office/drawing/2014/main" val="1058756528"/>
                    </a:ext>
                  </a:extLst>
                </a:gridCol>
                <a:gridCol w="4863548">
                  <a:extLst>
                    <a:ext uri="{9D8B030D-6E8A-4147-A177-3AD203B41FA5}">
                      <a16:colId xmlns:a16="http://schemas.microsoft.com/office/drawing/2014/main" val="3093210367"/>
                    </a:ext>
                  </a:extLst>
                </a:gridCol>
                <a:gridCol w="2930896">
                  <a:extLst>
                    <a:ext uri="{9D8B030D-6E8A-4147-A177-3AD203B41FA5}">
                      <a16:colId xmlns:a16="http://schemas.microsoft.com/office/drawing/2014/main" val="2149083208"/>
                    </a:ext>
                  </a:extLst>
                </a:gridCol>
              </a:tblGrid>
              <a:tr h="370840">
                <a:tc>
                  <a:txBody>
                    <a:bodyPr/>
                    <a:lstStyle/>
                    <a:p>
                      <a:r>
                        <a:rPr lang="en-US"/>
                        <a:t>KPI</a:t>
                      </a:r>
                      <a:endParaRPr lang="en-SG"/>
                    </a:p>
                  </a:txBody>
                  <a:tcPr/>
                </a:tc>
                <a:tc>
                  <a:txBody>
                    <a:bodyPr/>
                    <a:lstStyle/>
                    <a:p>
                      <a:r>
                        <a:rPr lang="en-US"/>
                        <a:t>Definition </a:t>
                      </a:r>
                      <a:endParaRPr lang="en-SG"/>
                    </a:p>
                  </a:txBody>
                  <a:tcPr/>
                </a:tc>
                <a:tc>
                  <a:txBody>
                    <a:bodyPr/>
                    <a:lstStyle/>
                    <a:p>
                      <a:r>
                        <a:rPr lang="en-US"/>
                        <a:t>Data Collection Methodology</a:t>
                      </a:r>
                      <a:endParaRPr lang="en-SG"/>
                    </a:p>
                  </a:txBody>
                  <a:tcPr/>
                </a:tc>
                <a:extLst>
                  <a:ext uri="{0D108BD9-81ED-4DB2-BD59-A6C34878D82A}">
                    <a16:rowId xmlns:a16="http://schemas.microsoft.com/office/drawing/2014/main" val="1445109697"/>
                  </a:ext>
                </a:extLst>
              </a:tr>
              <a:tr h="370840">
                <a:tc>
                  <a:txBody>
                    <a:bodyPr/>
                    <a:lstStyle/>
                    <a:p>
                      <a:r>
                        <a:rPr lang="en-GB" sz="1800" kern="1200">
                          <a:solidFill>
                            <a:schemeClr val="dk1"/>
                          </a:solidFill>
                          <a:effectLst/>
                          <a:latin typeface="+mn-lt"/>
                          <a:ea typeface="+mn-ea"/>
                          <a:cs typeface="+mn-cs"/>
                        </a:rPr>
                        <a:t>Number of Intellectual Property (IP) filed</a:t>
                      </a:r>
                      <a:endParaRPr lang="en-SG"/>
                    </a:p>
                  </a:txBody>
                  <a:tcP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GB" sz="1800" kern="1200">
                          <a:solidFill>
                            <a:schemeClr val="dk1"/>
                          </a:solidFill>
                          <a:effectLst/>
                          <a:latin typeface="+mn-lt"/>
                          <a:ea typeface="+mn-ea"/>
                          <a:cs typeface="+mn-cs"/>
                        </a:rPr>
                        <a:t>This measures the number of complete IP applications that have entered national phase (in MTC fields) filed by public research performers as a result of Projects funded by MTC MISSION FI in RIE2030. </a:t>
                      </a:r>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annual progress reports, mid-term reviews and final reports.</a:t>
                      </a:r>
                      <a:endParaRPr lang="en-SG"/>
                    </a:p>
                  </a:txBody>
                  <a:tcPr/>
                </a:tc>
                <a:extLst>
                  <a:ext uri="{0D108BD9-81ED-4DB2-BD59-A6C34878D82A}">
                    <a16:rowId xmlns:a16="http://schemas.microsoft.com/office/drawing/2014/main" val="1518405675"/>
                  </a:ext>
                </a:extLst>
              </a:tr>
              <a:tr h="370840">
                <a:tc>
                  <a:txBody>
                    <a:bodyPr/>
                    <a:lstStyle/>
                    <a:p>
                      <a:r>
                        <a:rPr lang="en-GB" sz="1800" kern="1200">
                          <a:solidFill>
                            <a:schemeClr val="dk1"/>
                          </a:solidFill>
                          <a:effectLst/>
                          <a:latin typeface="+mn-lt"/>
                          <a:ea typeface="+mn-ea"/>
                          <a:cs typeface="+mn-cs"/>
                        </a:rPr>
                        <a:t>Percentage of Work Packages securing follow-on-funding (Public / Private) through Background IP (BIP) to advance technology maturity and/or commercialisation within one-year after Project completion</a:t>
                      </a:r>
                      <a:endParaRPr lang="en-SG"/>
                    </a:p>
                  </a:txBody>
                  <a:tcPr/>
                </a:tc>
                <a:tc>
                  <a:txBody>
                    <a:bodyPr/>
                    <a:lstStyle/>
                    <a:p>
                      <a:r>
                        <a:rPr lang="en-GB" sz="1800" kern="1200">
                          <a:solidFill>
                            <a:schemeClr val="dk1"/>
                          </a:solidFill>
                          <a:effectLst/>
                          <a:latin typeface="+mn-lt"/>
                          <a:ea typeface="+mn-ea"/>
                          <a:cs typeface="+mn-cs"/>
                        </a:rPr>
                        <a:t>This measures the percentage of RIE2030 MTC MISSION FI’s Work Packages securing follow-on-funding (Public/ Private) through BIP developed from MTC MISSION Projects to advance technology maturity and/or commercialisation within one-year after Project completion. </a:t>
                      </a:r>
                      <a:endParaRPr lang="en-SG">
                        <a:effectLst/>
                      </a:endParaRPr>
                    </a:p>
                    <a:p>
                      <a:r>
                        <a:rPr lang="en-GB" sz="1800" kern="1200">
                          <a:solidFill>
                            <a:schemeClr val="dk1"/>
                          </a:solidFill>
                          <a:effectLst/>
                          <a:latin typeface="+mn-lt"/>
                          <a:ea typeface="+mn-ea"/>
                          <a:cs typeface="+mn-cs"/>
                        </a:rPr>
                        <a:t>Public follow-on funding in this case refers only to higher-TRL grants such as IAF-ICP and excludes early-stage or low-TRL research funding schemes.</a:t>
                      </a:r>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annual progress reports, mid-term reviews, final reports and post-Project surveys sent out by IA.</a:t>
                      </a:r>
                      <a:endParaRPr lang="en-SG"/>
                    </a:p>
                  </a:txBody>
                  <a:tcPr/>
                </a:tc>
                <a:extLst>
                  <a:ext uri="{0D108BD9-81ED-4DB2-BD59-A6C34878D82A}">
                    <a16:rowId xmlns:a16="http://schemas.microsoft.com/office/drawing/2014/main" val="3267588198"/>
                  </a:ext>
                </a:extLst>
              </a:tr>
            </a:tbl>
          </a:graphicData>
        </a:graphic>
      </p:graphicFrame>
    </p:spTree>
    <p:extLst>
      <p:ext uri="{BB962C8B-B14F-4D97-AF65-F5344CB8AC3E}">
        <p14:creationId xmlns:p14="http://schemas.microsoft.com/office/powerpoint/2010/main" val="16136940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6677203-78AB-73F9-ACF6-29199047739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8F781B1E-293F-D560-628B-33C9D2F2F2EB}"/>
              </a:ext>
            </a:extLst>
          </p:cNvPr>
          <p:cNvSpPr>
            <a:spLocks noGrp="1"/>
          </p:cNvSpPr>
          <p:nvPr>
            <p:ph type="body" sz="quarter" idx="64"/>
          </p:nvPr>
        </p:nvSpPr>
        <p:spPr/>
        <p:txBody>
          <a:bodyPr/>
          <a:lstStyle/>
          <a:p>
            <a:r>
              <a:rPr lang="en-US"/>
              <a:t>FI Key Performance Indicators (KPIs)</a:t>
            </a:r>
            <a:endParaRPr lang="en-SG"/>
          </a:p>
        </p:txBody>
      </p:sp>
      <p:sp>
        <p:nvSpPr>
          <p:cNvPr id="4" name="Text Placeholder 3">
            <a:extLst>
              <a:ext uri="{FF2B5EF4-FFF2-40B4-BE49-F238E27FC236}">
                <a16:creationId xmlns:a16="http://schemas.microsoft.com/office/drawing/2014/main" id="{0DCAE428-B97B-B417-9300-2FEAD57A5E29}"/>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55FD77B7-9071-97F6-7638-CC3993A8ABAA}"/>
              </a:ext>
            </a:extLst>
          </p:cNvPr>
          <p:cNvSpPr>
            <a:spLocks noGrp="1"/>
          </p:cNvSpPr>
          <p:nvPr>
            <p:ph type="body" sz="quarter" idx="65"/>
          </p:nvPr>
        </p:nvSpPr>
        <p:spPr/>
        <p:txBody>
          <a:bodyPr/>
          <a:lstStyle/>
          <a:p>
            <a:endParaRPr lang="en-SG"/>
          </a:p>
        </p:txBody>
      </p:sp>
      <p:graphicFrame>
        <p:nvGraphicFramePr>
          <p:cNvPr id="6" name="Table 5">
            <a:extLst>
              <a:ext uri="{FF2B5EF4-FFF2-40B4-BE49-F238E27FC236}">
                <a16:creationId xmlns:a16="http://schemas.microsoft.com/office/drawing/2014/main" id="{5FD93945-83B6-638E-E676-DCB9457EEEA2}"/>
              </a:ext>
            </a:extLst>
          </p:cNvPr>
          <p:cNvGraphicFramePr>
            <a:graphicFrameLocks noGrp="1"/>
          </p:cNvGraphicFramePr>
          <p:nvPr/>
        </p:nvGraphicFramePr>
        <p:xfrm>
          <a:off x="628332" y="963246"/>
          <a:ext cx="10214112" cy="5394960"/>
        </p:xfrm>
        <a:graphic>
          <a:graphicData uri="http://schemas.openxmlformats.org/drawingml/2006/table">
            <a:tbl>
              <a:tblPr firstRow="1" bandRow="1">
                <a:tableStyleId>{5C22544A-7EE6-4342-B048-85BDC9FD1C3A}</a:tableStyleId>
              </a:tblPr>
              <a:tblGrid>
                <a:gridCol w="2419668">
                  <a:extLst>
                    <a:ext uri="{9D8B030D-6E8A-4147-A177-3AD203B41FA5}">
                      <a16:colId xmlns:a16="http://schemas.microsoft.com/office/drawing/2014/main" val="1058756528"/>
                    </a:ext>
                  </a:extLst>
                </a:gridCol>
                <a:gridCol w="4863548">
                  <a:extLst>
                    <a:ext uri="{9D8B030D-6E8A-4147-A177-3AD203B41FA5}">
                      <a16:colId xmlns:a16="http://schemas.microsoft.com/office/drawing/2014/main" val="3093210367"/>
                    </a:ext>
                  </a:extLst>
                </a:gridCol>
                <a:gridCol w="2930896">
                  <a:extLst>
                    <a:ext uri="{9D8B030D-6E8A-4147-A177-3AD203B41FA5}">
                      <a16:colId xmlns:a16="http://schemas.microsoft.com/office/drawing/2014/main" val="2149083208"/>
                    </a:ext>
                  </a:extLst>
                </a:gridCol>
              </a:tblGrid>
              <a:tr h="370840">
                <a:tc>
                  <a:txBody>
                    <a:bodyPr/>
                    <a:lstStyle/>
                    <a:p>
                      <a:r>
                        <a:rPr lang="en-US"/>
                        <a:t>KPI</a:t>
                      </a:r>
                      <a:endParaRPr lang="en-SG"/>
                    </a:p>
                  </a:txBody>
                  <a:tcPr/>
                </a:tc>
                <a:tc>
                  <a:txBody>
                    <a:bodyPr/>
                    <a:lstStyle/>
                    <a:p>
                      <a:r>
                        <a:rPr lang="en-US"/>
                        <a:t>Definition </a:t>
                      </a:r>
                      <a:endParaRPr lang="en-SG"/>
                    </a:p>
                  </a:txBody>
                  <a:tcPr/>
                </a:tc>
                <a:tc>
                  <a:txBody>
                    <a:bodyPr/>
                    <a:lstStyle/>
                    <a:p>
                      <a:r>
                        <a:rPr lang="en-US"/>
                        <a:t>Data Collection Methodology</a:t>
                      </a:r>
                      <a:endParaRPr lang="en-SG"/>
                    </a:p>
                  </a:txBody>
                  <a:tcPr/>
                </a:tc>
                <a:extLst>
                  <a:ext uri="{0D108BD9-81ED-4DB2-BD59-A6C34878D82A}">
                    <a16:rowId xmlns:a16="http://schemas.microsoft.com/office/drawing/2014/main" val="1445109697"/>
                  </a:ext>
                </a:extLst>
              </a:tr>
              <a:tr h="370840">
                <a:tc>
                  <a:txBody>
                    <a:bodyPr/>
                    <a:lstStyle/>
                    <a:p>
                      <a:r>
                        <a:rPr lang="en-GB" sz="1800" kern="1200">
                          <a:solidFill>
                            <a:schemeClr val="dk1"/>
                          </a:solidFill>
                          <a:effectLst/>
                          <a:latin typeface="+mn-lt"/>
                          <a:ea typeface="+mn-ea"/>
                          <a:cs typeface="+mn-cs"/>
                        </a:rPr>
                        <a:t>Number of translational outputs</a:t>
                      </a:r>
                      <a:endParaRPr lang="en-SG"/>
                    </a:p>
                  </a:txBody>
                  <a:tcPr/>
                </a:tc>
                <a:tc>
                  <a:txBody>
                    <a:bodyPr/>
                    <a:lstStyle/>
                    <a:p>
                      <a:pPr algn="just"/>
                      <a:r>
                        <a:rPr lang="en-GB" sz="1800" kern="1200">
                          <a:solidFill>
                            <a:schemeClr val="dk1"/>
                          </a:solidFill>
                          <a:effectLst/>
                          <a:latin typeface="+mn-lt"/>
                          <a:ea typeface="+mn-ea"/>
                          <a:cs typeface="+mn-cs"/>
                        </a:rPr>
                        <a:t>This measures the translational outputs produced under MTC MISSION is defined as a tech demonstrator (e.g. prototypes, enhancements to a manufacturing process or enabling technology platforms and etc) that can show clear potential for future commercial uptake. </a:t>
                      </a:r>
                      <a:endParaRPr lang="en-SG" sz="1800" kern="1200">
                        <a:solidFill>
                          <a:schemeClr val="dk1"/>
                        </a:solidFill>
                        <a:effectLst/>
                        <a:latin typeface="+mn-lt"/>
                        <a:ea typeface="+mn-ea"/>
                        <a:cs typeface="+mn-cs"/>
                      </a:endParaRPr>
                    </a:p>
                    <a:p>
                      <a:pPr algn="just"/>
                      <a:r>
                        <a:rPr lang="en-GB" sz="1800" kern="1200">
                          <a:solidFill>
                            <a:schemeClr val="dk1"/>
                          </a:solidFill>
                          <a:effectLst/>
                          <a:latin typeface="+mn-lt"/>
                          <a:ea typeface="+mn-ea"/>
                          <a:cs typeface="+mn-cs"/>
                        </a:rPr>
                        <a:t> </a:t>
                      </a:r>
                      <a:endParaRPr lang="en-SG" sz="1800" kern="1200">
                        <a:solidFill>
                          <a:schemeClr val="dk1"/>
                        </a:solidFill>
                        <a:effectLst/>
                        <a:latin typeface="+mn-lt"/>
                        <a:ea typeface="+mn-ea"/>
                        <a:cs typeface="+mn-cs"/>
                      </a:endParaRPr>
                    </a:p>
                    <a:p>
                      <a:pPr algn="just"/>
                      <a:r>
                        <a:rPr lang="en-GB" sz="1800" kern="1200">
                          <a:solidFill>
                            <a:schemeClr val="dk1"/>
                          </a:solidFill>
                          <a:effectLst/>
                          <a:latin typeface="+mn-lt"/>
                          <a:ea typeface="+mn-ea"/>
                          <a:cs typeface="+mn-cs"/>
                        </a:rPr>
                        <a:t>To be considered </a:t>
                      </a:r>
                      <a:r>
                        <a:rPr lang="en-GB" sz="1800" kern="1200" err="1">
                          <a:solidFill>
                            <a:schemeClr val="dk1"/>
                          </a:solidFill>
                          <a:effectLst/>
                          <a:latin typeface="+mn-lt"/>
                          <a:ea typeface="+mn-ea"/>
                          <a:cs typeface="+mn-cs"/>
                        </a:rPr>
                        <a:t>commercialisable</a:t>
                      </a:r>
                      <a:r>
                        <a:rPr lang="en-GB" sz="1800" kern="1200">
                          <a:solidFill>
                            <a:schemeClr val="dk1"/>
                          </a:solidFill>
                          <a:effectLst/>
                          <a:latin typeface="+mn-lt"/>
                          <a:ea typeface="+mn-ea"/>
                          <a:cs typeface="+mn-cs"/>
                        </a:rPr>
                        <a:t>, the output must have a defined use case or product application and be supported by the following: evidence of industry interest or engagement (e.g., expressions of interest, licensing discussions).</a:t>
                      </a:r>
                      <a:r>
                        <a:rPr lang="en-SG">
                          <a:effectLst/>
                        </a:rPr>
                        <a:t> </a:t>
                      </a:r>
                    </a:p>
                    <a:p>
                      <a:pPr algn="just"/>
                      <a:r>
                        <a:rPr lang="en-GB" sz="1800" kern="1200">
                          <a:solidFill>
                            <a:schemeClr val="dk1"/>
                          </a:solidFill>
                          <a:effectLst/>
                          <a:latin typeface="+mn-lt"/>
                          <a:ea typeface="+mn-ea"/>
                          <a:cs typeface="+mn-cs"/>
                        </a:rPr>
                        <a:t>E.g. a collaborative robot for work cell automation to demonstrate a minimally viable product.</a:t>
                      </a:r>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annual progress reports, mid-term reviews, final reports and post-Project surveys sent out by IA. </a:t>
                      </a:r>
                      <a:endParaRPr lang="en-SG"/>
                    </a:p>
                  </a:txBody>
                  <a:tcPr/>
                </a:tc>
                <a:extLst>
                  <a:ext uri="{0D108BD9-81ED-4DB2-BD59-A6C34878D82A}">
                    <a16:rowId xmlns:a16="http://schemas.microsoft.com/office/drawing/2014/main" val="1518405675"/>
                  </a:ext>
                </a:extLst>
              </a:tr>
            </a:tbl>
          </a:graphicData>
        </a:graphic>
      </p:graphicFrame>
    </p:spTree>
    <p:extLst>
      <p:ext uri="{BB962C8B-B14F-4D97-AF65-F5344CB8AC3E}">
        <p14:creationId xmlns:p14="http://schemas.microsoft.com/office/powerpoint/2010/main" val="3935079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FCD8CE7-FDE6-E2AC-0813-E9F4897C7D2D}"/>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3B0DFE2-956B-BC5E-70AC-36F659C43099}"/>
              </a:ext>
            </a:extLst>
          </p:cNvPr>
          <p:cNvSpPr>
            <a:spLocks noGrp="1"/>
          </p:cNvSpPr>
          <p:nvPr>
            <p:ph type="body" sz="quarter" idx="64"/>
          </p:nvPr>
        </p:nvSpPr>
        <p:spPr/>
        <p:txBody>
          <a:bodyPr/>
          <a:lstStyle/>
          <a:p>
            <a:r>
              <a:rPr lang="en-US"/>
              <a:t>FI Tracking Indicators (TIs)</a:t>
            </a:r>
            <a:endParaRPr lang="en-SG"/>
          </a:p>
          <a:p>
            <a:endParaRPr lang="en-SG"/>
          </a:p>
        </p:txBody>
      </p:sp>
      <p:sp>
        <p:nvSpPr>
          <p:cNvPr id="4" name="Text Placeholder 3">
            <a:extLst>
              <a:ext uri="{FF2B5EF4-FFF2-40B4-BE49-F238E27FC236}">
                <a16:creationId xmlns:a16="http://schemas.microsoft.com/office/drawing/2014/main" id="{25246192-3B4A-2507-41C9-FB220B4DD396}"/>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1CD6333E-B64A-8442-C0F7-8F6C3E997B0C}"/>
              </a:ext>
            </a:extLst>
          </p:cNvPr>
          <p:cNvSpPr>
            <a:spLocks noGrp="1"/>
          </p:cNvSpPr>
          <p:nvPr>
            <p:ph type="body" sz="quarter" idx="65"/>
          </p:nvPr>
        </p:nvSpPr>
        <p:spPr/>
        <p:txBody>
          <a:bodyPr/>
          <a:lstStyle/>
          <a:p>
            <a:endParaRPr lang="en-SG"/>
          </a:p>
        </p:txBody>
      </p:sp>
      <p:graphicFrame>
        <p:nvGraphicFramePr>
          <p:cNvPr id="7" name="Table 6">
            <a:extLst>
              <a:ext uri="{FF2B5EF4-FFF2-40B4-BE49-F238E27FC236}">
                <a16:creationId xmlns:a16="http://schemas.microsoft.com/office/drawing/2014/main" id="{DA714364-256D-FCE9-D3D7-F381D534F510}"/>
              </a:ext>
            </a:extLst>
          </p:cNvPr>
          <p:cNvGraphicFramePr>
            <a:graphicFrameLocks noGrp="1"/>
          </p:cNvGraphicFramePr>
          <p:nvPr/>
        </p:nvGraphicFramePr>
        <p:xfrm>
          <a:off x="628332" y="963246"/>
          <a:ext cx="10214112" cy="4663440"/>
        </p:xfrm>
        <a:graphic>
          <a:graphicData uri="http://schemas.openxmlformats.org/drawingml/2006/table">
            <a:tbl>
              <a:tblPr firstRow="1" bandRow="1">
                <a:tableStyleId>{5C22544A-7EE6-4342-B048-85BDC9FD1C3A}</a:tableStyleId>
              </a:tblPr>
              <a:tblGrid>
                <a:gridCol w="2419668">
                  <a:extLst>
                    <a:ext uri="{9D8B030D-6E8A-4147-A177-3AD203B41FA5}">
                      <a16:colId xmlns:a16="http://schemas.microsoft.com/office/drawing/2014/main" val="1058756528"/>
                    </a:ext>
                  </a:extLst>
                </a:gridCol>
                <a:gridCol w="4863548">
                  <a:extLst>
                    <a:ext uri="{9D8B030D-6E8A-4147-A177-3AD203B41FA5}">
                      <a16:colId xmlns:a16="http://schemas.microsoft.com/office/drawing/2014/main" val="3093210367"/>
                    </a:ext>
                  </a:extLst>
                </a:gridCol>
                <a:gridCol w="2930896">
                  <a:extLst>
                    <a:ext uri="{9D8B030D-6E8A-4147-A177-3AD203B41FA5}">
                      <a16:colId xmlns:a16="http://schemas.microsoft.com/office/drawing/2014/main" val="2149083208"/>
                    </a:ext>
                  </a:extLst>
                </a:gridCol>
              </a:tblGrid>
              <a:tr h="370840">
                <a:tc>
                  <a:txBody>
                    <a:bodyPr/>
                    <a:lstStyle/>
                    <a:p>
                      <a:r>
                        <a:rPr lang="en-US"/>
                        <a:t>KPI</a:t>
                      </a:r>
                      <a:endParaRPr lang="en-SG"/>
                    </a:p>
                  </a:txBody>
                  <a:tcPr/>
                </a:tc>
                <a:tc>
                  <a:txBody>
                    <a:bodyPr/>
                    <a:lstStyle/>
                    <a:p>
                      <a:r>
                        <a:rPr lang="en-US"/>
                        <a:t>Definition </a:t>
                      </a:r>
                      <a:endParaRPr lang="en-SG"/>
                    </a:p>
                  </a:txBody>
                  <a:tcPr/>
                </a:tc>
                <a:tc>
                  <a:txBody>
                    <a:bodyPr/>
                    <a:lstStyle/>
                    <a:p>
                      <a:r>
                        <a:rPr lang="en-US"/>
                        <a:t>Data Collection Methodology</a:t>
                      </a:r>
                      <a:endParaRPr lang="en-SG"/>
                    </a:p>
                  </a:txBody>
                  <a:tcPr/>
                </a:tc>
                <a:extLst>
                  <a:ext uri="{0D108BD9-81ED-4DB2-BD59-A6C34878D82A}">
                    <a16:rowId xmlns:a16="http://schemas.microsoft.com/office/drawing/2014/main" val="1445109697"/>
                  </a:ext>
                </a:extLst>
              </a:tr>
              <a:tr h="370840">
                <a:tc>
                  <a:txBody>
                    <a:bodyPr/>
                    <a:lstStyle/>
                    <a:p>
                      <a:r>
                        <a:rPr lang="en-GB" sz="1800" kern="1200">
                          <a:solidFill>
                            <a:schemeClr val="dk1"/>
                          </a:solidFill>
                          <a:effectLst/>
                          <a:latin typeface="+mn-lt"/>
                          <a:ea typeface="+mn-ea"/>
                          <a:cs typeface="+mn-cs"/>
                        </a:rPr>
                        <a:t>Follow-on-funding Public/ Private) within one-year after Project completion</a:t>
                      </a:r>
                      <a:endParaRPr lang="en-SG"/>
                    </a:p>
                  </a:txBody>
                  <a:tcPr/>
                </a:tc>
                <a:tc>
                  <a:txBody>
                    <a:bodyPr/>
                    <a:lstStyle/>
                    <a:p>
                      <a:r>
                        <a:rPr lang="en-GB" sz="1800" kern="1200">
                          <a:solidFill>
                            <a:schemeClr val="dk1"/>
                          </a:solidFill>
                          <a:effectLst/>
                          <a:latin typeface="+mn-lt"/>
                          <a:ea typeface="+mn-ea"/>
                          <a:cs typeface="+mn-cs"/>
                        </a:rPr>
                        <a:t>This measures the number of Projects funded by MTC MISSION FI in RIE2030 obtaining public or private follow-on-funding within one year after Project completion. </a:t>
                      </a:r>
                      <a:endParaRPr lang="en-SG" sz="1800" kern="1200">
                        <a:solidFill>
                          <a:schemeClr val="dk1"/>
                        </a:solidFill>
                        <a:effectLst/>
                        <a:latin typeface="+mn-lt"/>
                        <a:ea typeface="+mn-ea"/>
                        <a:cs typeface="+mn-cs"/>
                      </a:endParaRPr>
                    </a:p>
                    <a:p>
                      <a:r>
                        <a:rPr lang="en-GB" sz="1800" kern="1200">
                          <a:solidFill>
                            <a:schemeClr val="dk1"/>
                          </a:solidFill>
                          <a:effectLst/>
                          <a:latin typeface="+mn-lt"/>
                          <a:ea typeface="+mn-ea"/>
                          <a:cs typeface="+mn-cs"/>
                        </a:rPr>
                        <a:t> </a:t>
                      </a:r>
                      <a:endParaRPr lang="en-SG" sz="1800" kern="1200">
                        <a:solidFill>
                          <a:schemeClr val="dk1"/>
                        </a:solidFill>
                        <a:effectLst/>
                        <a:latin typeface="+mn-lt"/>
                        <a:ea typeface="+mn-ea"/>
                        <a:cs typeface="+mn-cs"/>
                      </a:endParaRPr>
                    </a:p>
                    <a:p>
                      <a:r>
                        <a:rPr lang="en-GB" sz="1800" kern="1200">
                          <a:solidFill>
                            <a:schemeClr val="dk1"/>
                          </a:solidFill>
                          <a:effectLst/>
                          <a:latin typeface="+mn-lt"/>
                          <a:ea typeface="+mn-ea"/>
                          <a:cs typeface="+mn-cs"/>
                        </a:rPr>
                        <a:t>This tracks all forms of follow-on-funding, regardless of TRL level. </a:t>
                      </a:r>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annual progress reports, mid-term reviews, final reports and post-Project surveys sent out by IA.</a:t>
                      </a:r>
                      <a:endParaRPr lang="en-SG"/>
                    </a:p>
                  </a:txBody>
                  <a:tcPr/>
                </a:tc>
                <a:extLst>
                  <a:ext uri="{0D108BD9-81ED-4DB2-BD59-A6C34878D82A}">
                    <a16:rowId xmlns:a16="http://schemas.microsoft.com/office/drawing/2014/main" val="1518405675"/>
                  </a:ext>
                </a:extLst>
              </a:tr>
              <a:tr h="370840">
                <a:tc>
                  <a:txBody>
                    <a:bodyPr/>
                    <a:lstStyle/>
                    <a:p>
                      <a:r>
                        <a:rPr lang="en-GB" sz="1800" kern="1200">
                          <a:solidFill>
                            <a:schemeClr val="dk1"/>
                          </a:solidFill>
                          <a:effectLst/>
                          <a:latin typeface="+mn-lt"/>
                          <a:ea typeface="+mn-ea"/>
                          <a:cs typeface="+mn-cs"/>
                        </a:rPr>
                        <a:t>Number of IP granted</a:t>
                      </a:r>
                      <a:endParaRPr lang="en-SG"/>
                    </a:p>
                  </a:txBody>
                  <a:tcPr/>
                </a:tc>
                <a:tc>
                  <a:txBody>
                    <a:bodyPr/>
                    <a:lstStyle/>
                    <a:p>
                      <a:r>
                        <a:rPr lang="en-GB" sz="1800" kern="1200">
                          <a:solidFill>
                            <a:schemeClr val="dk1"/>
                          </a:solidFill>
                          <a:effectLst/>
                          <a:latin typeface="+mn-lt"/>
                          <a:ea typeface="+mn-ea"/>
                          <a:cs typeface="+mn-cs"/>
                        </a:rPr>
                        <a:t>This measures the number of granted IP filed by public research performers because of Projects funded by MTC MISSION FI in RIE2030. </a:t>
                      </a:r>
                      <a:endParaRPr lang="en-SG" sz="1800" kern="1200">
                        <a:solidFill>
                          <a:schemeClr val="dk1"/>
                        </a:solidFill>
                        <a:effectLst/>
                        <a:latin typeface="+mn-lt"/>
                        <a:ea typeface="+mn-ea"/>
                        <a:cs typeface="+mn-cs"/>
                      </a:endParaRPr>
                    </a:p>
                    <a:p>
                      <a:r>
                        <a:rPr lang="en-GB" sz="1800" kern="1200">
                          <a:solidFill>
                            <a:schemeClr val="dk1"/>
                          </a:solidFill>
                          <a:effectLst/>
                          <a:latin typeface="+mn-lt"/>
                          <a:ea typeface="+mn-ea"/>
                          <a:cs typeface="+mn-cs"/>
                        </a:rPr>
                        <a:t> </a:t>
                      </a:r>
                      <a:endParaRPr lang="en-SG" sz="1800" kern="1200">
                        <a:solidFill>
                          <a:schemeClr val="dk1"/>
                        </a:solidFill>
                        <a:effectLst/>
                        <a:latin typeface="+mn-lt"/>
                        <a:ea typeface="+mn-ea"/>
                        <a:cs typeface="+mn-cs"/>
                      </a:endParaRPr>
                    </a:p>
                    <a:p>
                      <a:r>
                        <a:rPr lang="en-GB" sz="1800" kern="1200">
                          <a:solidFill>
                            <a:schemeClr val="dk1"/>
                          </a:solidFill>
                          <a:effectLst/>
                          <a:latin typeface="+mn-lt"/>
                          <a:ea typeface="+mn-ea"/>
                          <a:cs typeface="+mn-cs"/>
                        </a:rPr>
                        <a:t>IP counts are based on priority dates </a:t>
                      </a:r>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annual progress reports, mid-term reviews and final reports.</a:t>
                      </a:r>
                      <a:endParaRPr lang="en-SG"/>
                    </a:p>
                  </a:txBody>
                  <a:tcPr/>
                </a:tc>
                <a:extLst>
                  <a:ext uri="{0D108BD9-81ED-4DB2-BD59-A6C34878D82A}">
                    <a16:rowId xmlns:a16="http://schemas.microsoft.com/office/drawing/2014/main" val="405475866"/>
                  </a:ext>
                </a:extLst>
              </a:tr>
            </a:tbl>
          </a:graphicData>
        </a:graphic>
      </p:graphicFrame>
    </p:spTree>
    <p:extLst>
      <p:ext uri="{BB962C8B-B14F-4D97-AF65-F5344CB8AC3E}">
        <p14:creationId xmlns:p14="http://schemas.microsoft.com/office/powerpoint/2010/main" val="11906892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B95477D-3B3C-75F4-8F6A-40440E95716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5020208-3EFE-0DC0-03A7-306623A77689}"/>
              </a:ext>
            </a:extLst>
          </p:cNvPr>
          <p:cNvSpPr>
            <a:spLocks noGrp="1"/>
          </p:cNvSpPr>
          <p:nvPr>
            <p:ph type="body" sz="quarter" idx="64"/>
          </p:nvPr>
        </p:nvSpPr>
        <p:spPr/>
        <p:txBody>
          <a:bodyPr/>
          <a:lstStyle/>
          <a:p>
            <a:r>
              <a:rPr lang="en-US"/>
              <a:t>FI Tracking Indicators (TIs)</a:t>
            </a:r>
            <a:endParaRPr lang="en-SG"/>
          </a:p>
          <a:p>
            <a:endParaRPr lang="en-SG"/>
          </a:p>
        </p:txBody>
      </p:sp>
      <p:sp>
        <p:nvSpPr>
          <p:cNvPr id="4" name="Text Placeholder 3">
            <a:extLst>
              <a:ext uri="{FF2B5EF4-FFF2-40B4-BE49-F238E27FC236}">
                <a16:creationId xmlns:a16="http://schemas.microsoft.com/office/drawing/2014/main" id="{06F44459-985E-0AA3-1910-016C9769E241}"/>
              </a:ext>
            </a:extLst>
          </p:cNvPr>
          <p:cNvSpPr>
            <a:spLocks noGrp="1"/>
          </p:cNvSpPr>
          <p:nvPr>
            <p:ph type="body" sz="quarter" idx="63"/>
          </p:nvPr>
        </p:nvSpPr>
        <p:spPr/>
        <p:txBody>
          <a:bodyPr/>
          <a:lstStyle/>
          <a:p>
            <a:endParaRPr lang="en-SG"/>
          </a:p>
        </p:txBody>
      </p:sp>
      <p:sp>
        <p:nvSpPr>
          <p:cNvPr id="5" name="Text Placeholder 4">
            <a:extLst>
              <a:ext uri="{FF2B5EF4-FFF2-40B4-BE49-F238E27FC236}">
                <a16:creationId xmlns:a16="http://schemas.microsoft.com/office/drawing/2014/main" id="{7EABB15D-05BC-1ED5-DA98-45C8567C8481}"/>
              </a:ext>
            </a:extLst>
          </p:cNvPr>
          <p:cNvSpPr>
            <a:spLocks noGrp="1"/>
          </p:cNvSpPr>
          <p:nvPr>
            <p:ph type="body" sz="quarter" idx="65"/>
          </p:nvPr>
        </p:nvSpPr>
        <p:spPr/>
        <p:txBody>
          <a:bodyPr/>
          <a:lstStyle/>
          <a:p>
            <a:endParaRPr lang="en-SG"/>
          </a:p>
        </p:txBody>
      </p:sp>
      <p:graphicFrame>
        <p:nvGraphicFramePr>
          <p:cNvPr id="7" name="Table 6">
            <a:extLst>
              <a:ext uri="{FF2B5EF4-FFF2-40B4-BE49-F238E27FC236}">
                <a16:creationId xmlns:a16="http://schemas.microsoft.com/office/drawing/2014/main" id="{30A65A47-B31E-1ECB-AF9C-46F8A5C76441}"/>
              </a:ext>
            </a:extLst>
          </p:cNvPr>
          <p:cNvGraphicFramePr>
            <a:graphicFrameLocks noGrp="1"/>
          </p:cNvGraphicFramePr>
          <p:nvPr/>
        </p:nvGraphicFramePr>
        <p:xfrm>
          <a:off x="628332" y="963246"/>
          <a:ext cx="10214112" cy="5486400"/>
        </p:xfrm>
        <a:graphic>
          <a:graphicData uri="http://schemas.openxmlformats.org/drawingml/2006/table">
            <a:tbl>
              <a:tblPr firstRow="1" bandRow="1">
                <a:tableStyleId>{5C22544A-7EE6-4342-B048-85BDC9FD1C3A}</a:tableStyleId>
              </a:tblPr>
              <a:tblGrid>
                <a:gridCol w="2419668">
                  <a:extLst>
                    <a:ext uri="{9D8B030D-6E8A-4147-A177-3AD203B41FA5}">
                      <a16:colId xmlns:a16="http://schemas.microsoft.com/office/drawing/2014/main" val="1058756528"/>
                    </a:ext>
                  </a:extLst>
                </a:gridCol>
                <a:gridCol w="4863548">
                  <a:extLst>
                    <a:ext uri="{9D8B030D-6E8A-4147-A177-3AD203B41FA5}">
                      <a16:colId xmlns:a16="http://schemas.microsoft.com/office/drawing/2014/main" val="3093210367"/>
                    </a:ext>
                  </a:extLst>
                </a:gridCol>
                <a:gridCol w="2930896">
                  <a:extLst>
                    <a:ext uri="{9D8B030D-6E8A-4147-A177-3AD203B41FA5}">
                      <a16:colId xmlns:a16="http://schemas.microsoft.com/office/drawing/2014/main" val="2149083208"/>
                    </a:ext>
                  </a:extLst>
                </a:gridCol>
              </a:tblGrid>
              <a:tr h="370840">
                <a:tc>
                  <a:txBody>
                    <a:bodyPr/>
                    <a:lstStyle/>
                    <a:p>
                      <a:r>
                        <a:rPr lang="en-US"/>
                        <a:t>KPI</a:t>
                      </a:r>
                      <a:endParaRPr lang="en-SG"/>
                    </a:p>
                  </a:txBody>
                  <a:tcPr/>
                </a:tc>
                <a:tc>
                  <a:txBody>
                    <a:bodyPr/>
                    <a:lstStyle/>
                    <a:p>
                      <a:r>
                        <a:rPr lang="en-US"/>
                        <a:t>Definition </a:t>
                      </a:r>
                      <a:endParaRPr lang="en-SG"/>
                    </a:p>
                  </a:txBody>
                  <a:tcPr/>
                </a:tc>
                <a:tc>
                  <a:txBody>
                    <a:bodyPr/>
                    <a:lstStyle/>
                    <a:p>
                      <a:r>
                        <a:rPr lang="en-US"/>
                        <a:t>Data Collection Methodology</a:t>
                      </a:r>
                      <a:endParaRPr lang="en-SG"/>
                    </a:p>
                  </a:txBody>
                  <a:tcPr/>
                </a:tc>
                <a:extLst>
                  <a:ext uri="{0D108BD9-81ED-4DB2-BD59-A6C34878D82A}">
                    <a16:rowId xmlns:a16="http://schemas.microsoft.com/office/drawing/2014/main" val="1445109697"/>
                  </a:ext>
                </a:extLst>
              </a:tr>
              <a:tr h="370840">
                <a:tc>
                  <a:txBody>
                    <a:bodyPr/>
                    <a:lstStyle/>
                    <a:p>
                      <a:r>
                        <a:rPr lang="en-GB" sz="1800" kern="1200">
                          <a:solidFill>
                            <a:schemeClr val="dk1"/>
                          </a:solidFill>
                          <a:effectLst/>
                          <a:latin typeface="+mn-lt"/>
                          <a:ea typeface="+mn-ea"/>
                          <a:cs typeface="+mn-cs"/>
                        </a:rPr>
                        <a:t>Number of Research Collaboration Agreements (RCA) secured with industry</a:t>
                      </a:r>
                      <a:endParaRPr lang="en-SG"/>
                    </a:p>
                  </a:txBody>
                  <a:tcPr/>
                </a:tc>
                <a:tc>
                  <a:txBody>
                    <a:bodyPr/>
                    <a:lstStyle/>
                    <a:p>
                      <a:r>
                        <a:rPr lang="en-GB" sz="1800" kern="1200">
                          <a:solidFill>
                            <a:schemeClr val="dk1"/>
                          </a:solidFill>
                          <a:effectLst/>
                          <a:latin typeface="+mn-lt"/>
                          <a:ea typeface="+mn-ea"/>
                          <a:cs typeface="+mn-cs"/>
                        </a:rPr>
                        <a:t>This measures the number of RCAs secured with industry because of Projects funded by MTC MISSION FI in RIE2030. </a:t>
                      </a:r>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company declarations that accompany annual progress reports, mid-term reviews and final reports. </a:t>
                      </a:r>
                      <a:endParaRPr lang="en-SG"/>
                    </a:p>
                  </a:txBody>
                  <a:tcPr/>
                </a:tc>
                <a:extLst>
                  <a:ext uri="{0D108BD9-81ED-4DB2-BD59-A6C34878D82A}">
                    <a16:rowId xmlns:a16="http://schemas.microsoft.com/office/drawing/2014/main" val="1518405675"/>
                  </a:ext>
                </a:extLst>
              </a:tr>
              <a:tr h="370840">
                <a:tc>
                  <a:txBody>
                    <a:bodyPr/>
                    <a:lstStyle/>
                    <a:p>
                      <a:r>
                        <a:rPr lang="en-GB" sz="1800" kern="1200">
                          <a:solidFill>
                            <a:schemeClr val="dk1"/>
                          </a:solidFill>
                          <a:effectLst/>
                          <a:latin typeface="+mn-lt"/>
                          <a:ea typeface="+mn-ea"/>
                          <a:cs typeface="+mn-cs"/>
                        </a:rPr>
                        <a:t>Post-Project Outcomes</a:t>
                      </a:r>
                      <a:endParaRPr lang="en-SG"/>
                    </a:p>
                  </a:txBody>
                  <a:tcPr/>
                </a:tc>
                <a:tc>
                  <a:txBody>
                    <a:bodyPr/>
                    <a:lstStyle/>
                    <a:p>
                      <a:pPr marL="285750" indent="-285750">
                        <a:buFont typeface="Arial" panose="020B0604020202020204" pitchFamily="34" charset="0"/>
                        <a:buChar char="•"/>
                      </a:pPr>
                      <a:r>
                        <a:rPr lang="en-SG" sz="1800" kern="1200">
                          <a:solidFill>
                            <a:schemeClr val="dk1"/>
                          </a:solidFill>
                          <a:effectLst/>
                          <a:latin typeface="+mn-lt"/>
                          <a:ea typeface="+mn-ea"/>
                          <a:cs typeface="+mn-cs"/>
                        </a:rPr>
                        <a:t>Number of Spin-offs generated</a:t>
                      </a:r>
                    </a:p>
                    <a:p>
                      <a:pPr marL="285750" indent="-285750">
                        <a:buFont typeface="Arial" panose="020B0604020202020204" pitchFamily="34" charset="0"/>
                        <a:buChar char="•"/>
                      </a:pPr>
                      <a:r>
                        <a:rPr lang="en-SG" sz="1800" kern="1200">
                          <a:solidFill>
                            <a:schemeClr val="dk1"/>
                          </a:solidFill>
                          <a:effectLst/>
                          <a:latin typeface="+mn-lt"/>
                          <a:ea typeface="+mn-ea"/>
                          <a:cs typeface="+mn-cs"/>
                        </a:rPr>
                        <a:t>Number of Innovations Products Processes Services (NIPPS) Launched</a:t>
                      </a:r>
                    </a:p>
                    <a:p>
                      <a:pPr marL="285750" indent="-285750">
                        <a:buFont typeface="Arial" panose="020B0604020202020204" pitchFamily="34" charset="0"/>
                        <a:buChar char="•"/>
                      </a:pPr>
                      <a:r>
                        <a:rPr lang="en-SG" sz="1800" kern="1200">
                          <a:solidFill>
                            <a:schemeClr val="dk1"/>
                          </a:solidFill>
                          <a:effectLst/>
                          <a:latin typeface="+mn-lt"/>
                          <a:ea typeface="+mn-ea"/>
                          <a:cs typeface="+mn-cs"/>
                        </a:rPr>
                        <a:t>Key outcomes (committed and realised IRS, IP arrangements, licensing revenue, technologies deployed, economic outcomes, spin-offs etc.)</a:t>
                      </a:r>
                    </a:p>
                    <a:p>
                      <a:pPr marL="285750" indent="-285750">
                        <a:buFont typeface="Arial" panose="020B0604020202020204" pitchFamily="34" charset="0"/>
                        <a:buChar char="•"/>
                      </a:pPr>
                      <a:r>
                        <a:rPr lang="en-SG" sz="1800" kern="1200">
                          <a:solidFill>
                            <a:schemeClr val="dk1"/>
                          </a:solidFill>
                          <a:effectLst/>
                          <a:latin typeface="+mn-lt"/>
                          <a:ea typeface="+mn-ea"/>
                          <a:cs typeface="+mn-cs"/>
                        </a:rPr>
                        <a:t>Capabilities built and scientific excellence (key publications, follow-on-funding)</a:t>
                      </a:r>
                    </a:p>
                    <a:p>
                      <a:pPr marL="285750" indent="-285750">
                        <a:buFont typeface="Arial" panose="020B0604020202020204" pitchFamily="34" charset="0"/>
                        <a:buChar char="•"/>
                      </a:pPr>
                      <a:r>
                        <a:rPr lang="en-SG" sz="1800" kern="1200">
                          <a:solidFill>
                            <a:schemeClr val="dk1"/>
                          </a:solidFill>
                          <a:effectLst/>
                          <a:latin typeface="+mn-lt"/>
                          <a:ea typeface="+mn-ea"/>
                          <a:cs typeface="+mn-cs"/>
                        </a:rPr>
                        <a:t>Impact narrative</a:t>
                      </a:r>
                    </a:p>
                    <a:p>
                      <a:endParaRPr lang="en-SG" sz="1800" kern="1200">
                        <a:solidFill>
                          <a:schemeClr val="dk1"/>
                        </a:solidFill>
                        <a:effectLst/>
                        <a:latin typeface="+mn-lt"/>
                        <a:ea typeface="+mn-ea"/>
                        <a:cs typeface="+mn-cs"/>
                      </a:endParaRPr>
                    </a:p>
                  </a:txBody>
                  <a:tcPr/>
                </a:tc>
                <a:tc>
                  <a:txBody>
                    <a:bodyPr/>
                    <a:lstStyle/>
                    <a:p>
                      <a:r>
                        <a:rPr lang="en-GB" sz="1800" kern="1200">
                          <a:solidFill>
                            <a:schemeClr val="dk1"/>
                          </a:solidFill>
                          <a:effectLst/>
                          <a:latin typeface="+mn-lt"/>
                          <a:ea typeface="+mn-ea"/>
                          <a:cs typeface="+mn-cs"/>
                        </a:rPr>
                        <a:t>Data reported via company declarations that accompany annual progress reports, mid-term reviews and final reports.</a:t>
                      </a:r>
                      <a:endParaRPr lang="en-SG"/>
                    </a:p>
                  </a:txBody>
                  <a:tcPr/>
                </a:tc>
                <a:extLst>
                  <a:ext uri="{0D108BD9-81ED-4DB2-BD59-A6C34878D82A}">
                    <a16:rowId xmlns:a16="http://schemas.microsoft.com/office/drawing/2014/main" val="405475866"/>
                  </a:ext>
                </a:extLst>
              </a:tr>
            </a:tbl>
          </a:graphicData>
        </a:graphic>
      </p:graphicFrame>
    </p:spTree>
    <p:extLst>
      <p:ext uri="{BB962C8B-B14F-4D97-AF65-F5344CB8AC3E}">
        <p14:creationId xmlns:p14="http://schemas.microsoft.com/office/powerpoint/2010/main" val="2615570936"/>
      </p:ext>
    </p:extLst>
  </p:cSld>
  <p:clrMapOvr>
    <a:masterClrMapping/>
  </p:clrMapOvr>
</p:sld>
</file>

<file path=ppt/theme/theme1.xml><?xml version="1.0" encoding="utf-8"?>
<a:theme xmlns:a="http://schemas.openxmlformats.org/drawingml/2006/main" name="1_Office Theme">
  <a:themeElements>
    <a:clrScheme name="A*STAR">
      <a:dk1>
        <a:srgbClr val="000000"/>
      </a:dk1>
      <a:lt1>
        <a:srgbClr val="FFFFFF"/>
      </a:lt1>
      <a:dk2>
        <a:srgbClr val="44546A"/>
      </a:dk2>
      <a:lt2>
        <a:srgbClr val="E7E6E6"/>
      </a:lt2>
      <a:accent1>
        <a:srgbClr val="003087"/>
      </a:accent1>
      <a:accent2>
        <a:srgbClr val="DA291C"/>
      </a:accent2>
      <a:accent3>
        <a:srgbClr val="FF6720"/>
      </a:accent3>
      <a:accent4>
        <a:srgbClr val="5C068C"/>
      </a:accent4>
      <a:accent5>
        <a:srgbClr val="003087"/>
      </a:accent5>
      <a:accent6>
        <a:srgbClr val="003087"/>
      </a:accent6>
      <a:hlink>
        <a:srgbClr val="003087"/>
      </a:hlink>
      <a:folHlink>
        <a:srgbClr val="003087"/>
      </a:folHlink>
    </a:clrScheme>
    <a:fontScheme name="Custom 1">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Update (version clean) - 26 Nov - KH MAL - 28 Nov" id="{CB3CC458-DDEE-5642-AD71-65BF4471C82E}" vid="{F414F701-D9BC-3741-8BBE-F73CF14712C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75D056328F844E94736683623D6AFD" ma:contentTypeVersion="19" ma:contentTypeDescription="Create a new document." ma:contentTypeScope="" ma:versionID="227d27f4b41a061bae6e0c357c09c599">
  <xsd:schema xmlns:xsd="http://www.w3.org/2001/XMLSchema" xmlns:xs="http://www.w3.org/2001/XMLSchema" xmlns:p="http://schemas.microsoft.com/office/2006/metadata/properties" xmlns:ns2="f226e848-c5ab-4111-b763-0a2d830fa7ff" xmlns:ns3="70ca8d5a-8fb5-4ae0-8b2c-4e5fa0fcf1c4" targetNamespace="http://schemas.microsoft.com/office/2006/metadata/properties" ma:root="true" ma:fieldsID="22f183d7928df3b43523fb422ae125d3" ns2:_="" ns3:_="">
    <xsd:import namespace="f226e848-c5ab-4111-b763-0a2d830fa7ff"/>
    <xsd:import namespace="70ca8d5a-8fb5-4ae0-8b2c-4e5fa0fcf1c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bjectDetectorVersions" minOccurs="0"/>
                <xsd:element ref="ns2:MediaServiceLocation" minOccurs="0"/>
                <xsd:element ref="ns2:MediaServiceSearchProperties"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226e848-c5ab-4111-b763-0a2d830fa7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b1ff4019-fa99-4329-98e7-f3e88d10e8ea"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LengthInSeconds" ma:index="25" nillable="true" ma:displayName="MediaLengthInSeconds" ma:hidden="true" ma:internalName="MediaLengthInSeconds" ma:readOnly="true">
      <xsd:simpleType>
        <xsd:restriction base="dms:Unknow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ca8d5a-8fb5-4ae0-8b2c-4e5fa0fcf1c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f094294-3ae6-4726-9eed-b1332c13cea9}" ma:internalName="TaxCatchAll" ma:showField="CatchAllData" ma:web="70ca8d5a-8fb5-4ae0-8b2c-4e5fa0fcf1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0ca8d5a-8fb5-4ae0-8b2c-4e5fa0fcf1c4" xsi:nil="true"/>
    <lcf76f155ced4ddcb4097134ff3c332f xmlns="f226e848-c5ab-4111-b763-0a2d830fa7f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020EB5C-4565-4450-A5DB-C74C21ED48B9}">
  <ds:schemaRefs>
    <ds:schemaRef ds:uri="http://schemas.microsoft.com/sharepoint/v3/contenttype/forms"/>
  </ds:schemaRefs>
</ds:datastoreItem>
</file>

<file path=customXml/itemProps2.xml><?xml version="1.0" encoding="utf-8"?>
<ds:datastoreItem xmlns:ds="http://schemas.openxmlformats.org/officeDocument/2006/customXml" ds:itemID="{3A979505-D5A6-4228-BE24-624ED817CD12}">
  <ds:schemaRefs>
    <ds:schemaRef ds:uri="70ca8d5a-8fb5-4ae0-8b2c-4e5fa0fcf1c4"/>
    <ds:schemaRef ds:uri="f226e848-c5ab-4111-b763-0a2d830fa7f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12161CC-5D17-4E45-A2B7-42C72F751807}">
  <ds:schemaRefs>
    <ds:schemaRef ds:uri="http://schemas.microsoft.com/office/2006/metadata/properties"/>
    <ds:schemaRef ds:uri="http://purl.org/dc/terms/"/>
    <ds:schemaRef ds:uri="http://schemas.microsoft.com/office/2006/documentManagement/types"/>
    <ds:schemaRef ds:uri="70ca8d5a-8fb5-4ae0-8b2c-4e5fa0fcf1c4"/>
    <ds:schemaRef ds:uri="http://www.w3.org/XML/1998/namespace"/>
    <ds:schemaRef ds:uri="http://schemas.microsoft.com/office/infopath/2007/PartnerControls"/>
    <ds:schemaRef ds:uri="http://purl.org/dc/elements/1.1/"/>
    <ds:schemaRef ds:uri="http://schemas.openxmlformats.org/package/2006/metadata/core-properties"/>
    <ds:schemaRef ds:uri="f226e848-c5ab-4111-b763-0a2d830fa7ff"/>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MTC Update to RI ED</Template>
  <TotalTime>0</TotalTime>
  <Words>2676</Words>
  <Application>Microsoft Office PowerPoint</Application>
  <PresentationFormat>Widescreen</PresentationFormat>
  <Paragraphs>307</Paragraphs>
  <Slides>20</Slides>
  <Notes>6</Notes>
  <HiddenSlides>5</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Arial</vt:lpstr>
      <vt:lpstr>Gilroy SemiBold</vt:lpstr>
      <vt:lpstr>Helvetica</vt:lpstr>
      <vt:lpstr>Open Sans</vt:lpstr>
      <vt:lpstr>Open Sans 1</vt:lpstr>
      <vt:lpstr>Open Sans 2</vt:lpstr>
      <vt:lpstr>1_Office Theme</vt:lpstr>
      <vt:lpstr>MTC MISSION Funding Initiative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 Developments in  MTC Domain</dc:title>
  <dc:creator>Chua Cheng Han</dc:creator>
  <cp:lastModifiedBy>Chua Cheng Han</cp:lastModifiedBy>
  <cp:revision>1</cp:revision>
  <dcterms:created xsi:type="dcterms:W3CDTF">2025-03-26T03:11:35Z</dcterms:created>
  <dcterms:modified xsi:type="dcterms:W3CDTF">2026-10-08T02:57:32Z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0x0101007975D056328F844E94736683623D6AFD</vt:lpwstr>
  </property>
  <property fmtid="{D5CDD505-2E9C-101B-9397-08002B2CF9AE}" pid="3" name="MediaServiceImageTags">
    <vt:lpwstr/>
  </property>
</Properties>
</file>